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  <p:sldMasterId id="2147483697" r:id="rId5"/>
    <p:sldMasterId id="2147483709" r:id="rId6"/>
  </p:sldMasterIdLst>
  <p:notesMasterIdLst>
    <p:notesMasterId r:id="rId54"/>
  </p:notesMasterIdLst>
  <p:sldIdLst>
    <p:sldId id="256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320" r:id="rId32"/>
    <p:sldId id="262" r:id="rId33"/>
    <p:sldId id="316" r:id="rId34"/>
    <p:sldId id="263" r:id="rId35"/>
    <p:sldId id="264" r:id="rId36"/>
    <p:sldId id="321" r:id="rId37"/>
    <p:sldId id="317" r:id="rId38"/>
    <p:sldId id="322" r:id="rId39"/>
    <p:sldId id="323" r:id="rId40"/>
    <p:sldId id="258" r:id="rId41"/>
    <p:sldId id="265" r:id="rId42"/>
    <p:sldId id="267" r:id="rId43"/>
    <p:sldId id="313" r:id="rId44"/>
    <p:sldId id="314" r:id="rId45"/>
    <p:sldId id="310" r:id="rId46"/>
    <p:sldId id="311" r:id="rId47"/>
    <p:sldId id="312" r:id="rId48"/>
    <p:sldId id="308" r:id="rId49"/>
    <p:sldId id="309" r:id="rId50"/>
    <p:sldId id="301" r:id="rId51"/>
    <p:sldId id="302" r:id="rId52"/>
    <p:sldId id="270" r:id="rId5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74" d="100"/>
          <a:sy n="74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viewProps" Target="viewProp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5FA8D6-64D2-4480-B5F4-551019B716D2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7AA73F2E-1A1E-4ED0-AEE6-164C66105983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4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Квалификационная категория устанавливается на 5 лет</a:t>
          </a:r>
          <a:endParaRPr lang="ru-RU" sz="2400" b="1" dirty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10B309-101E-4421-B07C-12B43BA488F8}" type="parTrans" cxnId="{C9474862-75BD-4668-80D9-5BA55EE38D4C}">
      <dgm:prSet/>
      <dgm:spPr/>
      <dgm:t>
        <a:bodyPr/>
        <a:lstStyle/>
        <a:p>
          <a:endParaRPr lang="ru-RU"/>
        </a:p>
      </dgm:t>
    </dgm:pt>
    <dgm:pt modelId="{313C6701-9C43-4FDE-AB84-1F820AC30686}" type="sibTrans" cxnId="{C9474862-75BD-4668-80D9-5BA55EE38D4C}">
      <dgm:prSet/>
      <dgm:spPr/>
      <dgm:t>
        <a:bodyPr/>
        <a:lstStyle/>
        <a:p>
          <a:endParaRPr lang="ru-RU"/>
        </a:p>
      </dgm:t>
    </dgm:pt>
    <dgm:pt modelId="{4F8227D0-19FE-4B99-9DB9-6C6FCD52A494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4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Срок действия категории </a:t>
          </a:r>
          <a:r>
            <a:rPr lang="ru-RU" sz="2400" b="1" u="sng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продлению не подлежит</a:t>
          </a:r>
          <a:endParaRPr lang="ru-RU" sz="2400" b="1" u="sng" dirty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F00DBD-2BCE-4FEA-8631-8634C0F02818}" type="parTrans" cxnId="{B628BBA8-6720-42FF-9F9B-AC83280AB404}">
      <dgm:prSet/>
      <dgm:spPr/>
      <dgm:t>
        <a:bodyPr/>
        <a:lstStyle/>
        <a:p>
          <a:endParaRPr lang="ru-RU"/>
        </a:p>
      </dgm:t>
    </dgm:pt>
    <dgm:pt modelId="{012608BB-D159-40B1-98CB-1843BDC41CBE}" type="sibTrans" cxnId="{B628BBA8-6720-42FF-9F9B-AC83280AB404}">
      <dgm:prSet/>
      <dgm:spPr/>
      <dgm:t>
        <a:bodyPr/>
        <a:lstStyle/>
        <a:p>
          <a:endParaRPr lang="ru-RU"/>
        </a:p>
      </dgm:t>
    </dgm:pt>
    <dgm:pt modelId="{58C87531-AE89-4DA9-86BC-AF21F94BDAB5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800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Квалификационные категории, установленные до утверждения Порядка проведения аттестации, сохраняются в течение срока, на который они были установлены</a:t>
          </a:r>
          <a:endParaRPr lang="ru-RU" sz="1800" b="1" dirty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309F95-AB2F-41C6-944B-69C427CCF572}" type="parTrans" cxnId="{EA18616B-820C-4B0E-91F3-797942B1FCEF}">
      <dgm:prSet/>
      <dgm:spPr/>
      <dgm:t>
        <a:bodyPr/>
        <a:lstStyle/>
        <a:p>
          <a:endParaRPr lang="ru-RU"/>
        </a:p>
      </dgm:t>
    </dgm:pt>
    <dgm:pt modelId="{3B79A222-226C-4E57-A17B-D178559D4A2F}" type="sibTrans" cxnId="{EA18616B-820C-4B0E-91F3-797942B1FCEF}">
      <dgm:prSet/>
      <dgm:spPr/>
      <dgm:t>
        <a:bodyPr/>
        <a:lstStyle/>
        <a:p>
          <a:endParaRPr lang="ru-RU"/>
        </a:p>
      </dgm:t>
    </dgm:pt>
    <dgm:pt modelId="{4643A75F-34E6-4A22-9887-09FDAC5AEA44}" type="pres">
      <dgm:prSet presAssocID="{F15FA8D6-64D2-4480-B5F4-551019B716D2}" presName="linearFlow" presStyleCnt="0">
        <dgm:presLayoutVars>
          <dgm:dir/>
          <dgm:resizeHandles val="exact"/>
        </dgm:presLayoutVars>
      </dgm:prSet>
      <dgm:spPr/>
    </dgm:pt>
    <dgm:pt modelId="{BD681ACD-AD6B-4B1C-A48D-04401A8F4B54}" type="pres">
      <dgm:prSet presAssocID="{7AA73F2E-1A1E-4ED0-AEE6-164C66105983}" presName="composite" presStyleCnt="0"/>
      <dgm:spPr/>
    </dgm:pt>
    <dgm:pt modelId="{E20F7C4F-F3D9-4C89-A287-6D14E68719C4}" type="pres">
      <dgm:prSet presAssocID="{7AA73F2E-1A1E-4ED0-AEE6-164C66105983}" presName="imgShp" presStyleLbl="fgImgPlace1" presStyleIdx="0" presStyleCnt="3"/>
      <dgm:spPr/>
    </dgm:pt>
    <dgm:pt modelId="{52A03ED2-A090-4A13-BB34-D46F779135FB}" type="pres">
      <dgm:prSet presAssocID="{7AA73F2E-1A1E-4ED0-AEE6-164C66105983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7C415-A8EF-4079-A7C9-8A9104FD4E86}" type="pres">
      <dgm:prSet presAssocID="{313C6701-9C43-4FDE-AB84-1F820AC30686}" presName="spacing" presStyleCnt="0"/>
      <dgm:spPr/>
    </dgm:pt>
    <dgm:pt modelId="{B4B1BE81-0941-4923-B336-4D2D6D91ECD2}" type="pres">
      <dgm:prSet presAssocID="{4F8227D0-19FE-4B99-9DB9-6C6FCD52A494}" presName="composite" presStyleCnt="0"/>
      <dgm:spPr/>
    </dgm:pt>
    <dgm:pt modelId="{9D798A2D-0A95-47DF-ABCB-FB396D19079D}" type="pres">
      <dgm:prSet presAssocID="{4F8227D0-19FE-4B99-9DB9-6C6FCD52A494}" presName="imgShp" presStyleLbl="fgImgPlace1" presStyleIdx="1" presStyleCnt="3" custLinFactNeighborX="-1863" custLinFactNeighborY="-8714"/>
      <dgm:spPr/>
    </dgm:pt>
    <dgm:pt modelId="{047B8146-62C1-47B1-AF52-A8266698136F}" type="pres">
      <dgm:prSet presAssocID="{4F8227D0-19FE-4B99-9DB9-6C6FCD52A494}" presName="txShp" presStyleLbl="node1" presStyleIdx="1" presStyleCnt="3" custScaleX="103626" custLinFactNeighborX="106" custLinFactNeighborY="-14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0FE60-AA85-4724-871F-1D68AC01F568}" type="pres">
      <dgm:prSet presAssocID="{012608BB-D159-40B1-98CB-1843BDC41CBE}" presName="spacing" presStyleCnt="0"/>
      <dgm:spPr/>
    </dgm:pt>
    <dgm:pt modelId="{F2ECA853-E78D-440D-9F6F-FBAC3ABADE87}" type="pres">
      <dgm:prSet presAssocID="{58C87531-AE89-4DA9-86BC-AF21F94BDAB5}" presName="composite" presStyleCnt="0"/>
      <dgm:spPr/>
    </dgm:pt>
    <dgm:pt modelId="{7364FE55-62EB-4227-8A7A-7546DCEC5018}" type="pres">
      <dgm:prSet presAssocID="{58C87531-AE89-4DA9-86BC-AF21F94BDAB5}" presName="imgShp" presStyleLbl="fgImgPlace1" presStyleIdx="2" presStyleCnt="3"/>
      <dgm:spPr/>
    </dgm:pt>
    <dgm:pt modelId="{2FA2116E-1248-4C29-8187-BC7B557B5638}" type="pres">
      <dgm:prSet presAssocID="{58C87531-AE89-4DA9-86BC-AF21F94BDAB5}" presName="txShp" presStyleLbl="node1" presStyleIdx="2" presStyleCnt="3" custScaleY="134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28BBA8-6720-42FF-9F9B-AC83280AB404}" srcId="{F15FA8D6-64D2-4480-B5F4-551019B716D2}" destId="{4F8227D0-19FE-4B99-9DB9-6C6FCD52A494}" srcOrd="1" destOrd="0" parTransId="{43F00DBD-2BCE-4FEA-8631-8634C0F02818}" sibTransId="{012608BB-D159-40B1-98CB-1843BDC41CBE}"/>
    <dgm:cxn modelId="{C9474862-75BD-4668-80D9-5BA55EE38D4C}" srcId="{F15FA8D6-64D2-4480-B5F4-551019B716D2}" destId="{7AA73F2E-1A1E-4ED0-AEE6-164C66105983}" srcOrd="0" destOrd="0" parTransId="{5C10B309-101E-4421-B07C-12B43BA488F8}" sibTransId="{313C6701-9C43-4FDE-AB84-1F820AC30686}"/>
    <dgm:cxn modelId="{8A2089B8-6D40-495B-8925-BBAEF787EBAE}" type="presOf" srcId="{4F8227D0-19FE-4B99-9DB9-6C6FCD52A494}" destId="{047B8146-62C1-47B1-AF52-A8266698136F}" srcOrd="0" destOrd="0" presId="urn:microsoft.com/office/officeart/2005/8/layout/vList3#1"/>
    <dgm:cxn modelId="{F879B448-35E6-41CC-B214-4722C47AD596}" type="presOf" srcId="{F15FA8D6-64D2-4480-B5F4-551019B716D2}" destId="{4643A75F-34E6-4A22-9887-09FDAC5AEA44}" srcOrd="0" destOrd="0" presId="urn:microsoft.com/office/officeart/2005/8/layout/vList3#1"/>
    <dgm:cxn modelId="{EB520B5A-770B-40F5-9AE1-D279E66BF5CE}" type="presOf" srcId="{58C87531-AE89-4DA9-86BC-AF21F94BDAB5}" destId="{2FA2116E-1248-4C29-8187-BC7B557B5638}" srcOrd="0" destOrd="0" presId="urn:microsoft.com/office/officeart/2005/8/layout/vList3#1"/>
    <dgm:cxn modelId="{024FCA84-B33E-4F00-ABFD-E8D3154A8F91}" type="presOf" srcId="{7AA73F2E-1A1E-4ED0-AEE6-164C66105983}" destId="{52A03ED2-A090-4A13-BB34-D46F779135FB}" srcOrd="0" destOrd="0" presId="urn:microsoft.com/office/officeart/2005/8/layout/vList3#1"/>
    <dgm:cxn modelId="{EA18616B-820C-4B0E-91F3-797942B1FCEF}" srcId="{F15FA8D6-64D2-4480-B5F4-551019B716D2}" destId="{58C87531-AE89-4DA9-86BC-AF21F94BDAB5}" srcOrd="2" destOrd="0" parTransId="{7D309F95-AB2F-41C6-944B-69C427CCF572}" sibTransId="{3B79A222-226C-4E57-A17B-D178559D4A2F}"/>
    <dgm:cxn modelId="{FF54928A-1DF2-44FF-8009-F7C8A2146B11}" type="presParOf" srcId="{4643A75F-34E6-4A22-9887-09FDAC5AEA44}" destId="{BD681ACD-AD6B-4B1C-A48D-04401A8F4B54}" srcOrd="0" destOrd="0" presId="urn:microsoft.com/office/officeart/2005/8/layout/vList3#1"/>
    <dgm:cxn modelId="{507D1AAA-E321-4F33-91DE-B9131CA8FDCC}" type="presParOf" srcId="{BD681ACD-AD6B-4B1C-A48D-04401A8F4B54}" destId="{E20F7C4F-F3D9-4C89-A287-6D14E68719C4}" srcOrd="0" destOrd="0" presId="urn:microsoft.com/office/officeart/2005/8/layout/vList3#1"/>
    <dgm:cxn modelId="{0D4A8069-6271-412E-B790-681EC01EF062}" type="presParOf" srcId="{BD681ACD-AD6B-4B1C-A48D-04401A8F4B54}" destId="{52A03ED2-A090-4A13-BB34-D46F779135FB}" srcOrd="1" destOrd="0" presId="urn:microsoft.com/office/officeart/2005/8/layout/vList3#1"/>
    <dgm:cxn modelId="{7C341B1A-8CE0-471B-B6E7-661F4838EDC9}" type="presParOf" srcId="{4643A75F-34E6-4A22-9887-09FDAC5AEA44}" destId="{5537C415-A8EF-4079-A7C9-8A9104FD4E86}" srcOrd="1" destOrd="0" presId="urn:microsoft.com/office/officeart/2005/8/layout/vList3#1"/>
    <dgm:cxn modelId="{EFA21054-C506-4960-B922-520E2DD90F3B}" type="presParOf" srcId="{4643A75F-34E6-4A22-9887-09FDAC5AEA44}" destId="{B4B1BE81-0941-4923-B336-4D2D6D91ECD2}" srcOrd="2" destOrd="0" presId="urn:microsoft.com/office/officeart/2005/8/layout/vList3#1"/>
    <dgm:cxn modelId="{92E92876-6F80-4B5A-8871-0CD272C330DE}" type="presParOf" srcId="{B4B1BE81-0941-4923-B336-4D2D6D91ECD2}" destId="{9D798A2D-0A95-47DF-ABCB-FB396D19079D}" srcOrd="0" destOrd="0" presId="urn:microsoft.com/office/officeart/2005/8/layout/vList3#1"/>
    <dgm:cxn modelId="{ACF66325-1ABF-4B91-A285-D8FA4EE942F7}" type="presParOf" srcId="{B4B1BE81-0941-4923-B336-4D2D6D91ECD2}" destId="{047B8146-62C1-47B1-AF52-A8266698136F}" srcOrd="1" destOrd="0" presId="urn:microsoft.com/office/officeart/2005/8/layout/vList3#1"/>
    <dgm:cxn modelId="{F857D39F-DF3E-4EE4-A1C6-FF972EB0EF08}" type="presParOf" srcId="{4643A75F-34E6-4A22-9887-09FDAC5AEA44}" destId="{BC90FE60-AA85-4724-871F-1D68AC01F568}" srcOrd="3" destOrd="0" presId="urn:microsoft.com/office/officeart/2005/8/layout/vList3#1"/>
    <dgm:cxn modelId="{B2BF71EC-97CC-475B-A388-5F52C4897251}" type="presParOf" srcId="{4643A75F-34E6-4A22-9887-09FDAC5AEA44}" destId="{F2ECA853-E78D-440D-9F6F-FBAC3ABADE87}" srcOrd="4" destOrd="0" presId="urn:microsoft.com/office/officeart/2005/8/layout/vList3#1"/>
    <dgm:cxn modelId="{DC60530B-C5E5-480F-8205-D9520DF3E891}" type="presParOf" srcId="{F2ECA853-E78D-440D-9F6F-FBAC3ABADE87}" destId="{7364FE55-62EB-4227-8A7A-7546DCEC5018}" srcOrd="0" destOrd="0" presId="urn:microsoft.com/office/officeart/2005/8/layout/vList3#1"/>
    <dgm:cxn modelId="{20B46CE7-2BB6-4847-B063-7650E3518C16}" type="presParOf" srcId="{F2ECA853-E78D-440D-9F6F-FBAC3ABADE87}" destId="{2FA2116E-1248-4C29-8187-BC7B557B563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09867D-7E91-479A-9AE9-CD834F0F39F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7DC355-D58D-4423-9FCC-3615AF003384}">
      <dgm:prSet phldrT="[Текст]" phldr="1"/>
      <dgm:spPr/>
      <dgm:t>
        <a:bodyPr/>
        <a:lstStyle/>
        <a:p>
          <a:endParaRPr lang="ru-RU" dirty="0"/>
        </a:p>
      </dgm:t>
    </dgm:pt>
    <dgm:pt modelId="{36F051DB-105E-4FA6-AC1B-D3AA06E85C99}" type="parTrans" cxnId="{A45023FF-806E-4575-A121-04E759B22CB9}">
      <dgm:prSet/>
      <dgm:spPr/>
      <dgm:t>
        <a:bodyPr/>
        <a:lstStyle/>
        <a:p>
          <a:endParaRPr lang="ru-RU"/>
        </a:p>
      </dgm:t>
    </dgm:pt>
    <dgm:pt modelId="{0A00FCF6-C6FC-4E77-ACA2-968AC6E3352B}" type="sibTrans" cxnId="{A45023FF-806E-4575-A121-04E759B22CB9}">
      <dgm:prSet/>
      <dgm:spPr/>
      <dgm:t>
        <a:bodyPr/>
        <a:lstStyle/>
        <a:p>
          <a:endParaRPr lang="ru-RU"/>
        </a:p>
      </dgm:t>
    </dgm:pt>
    <dgm:pt modelId="{FB2D0196-5215-4202-9B88-1A143CB2F507}">
      <dgm:prSet phldrT="[Текст]" custT="1"/>
      <dgm:spPr/>
      <dgm:t>
        <a:bodyPr/>
        <a:lstStyle/>
        <a:p>
          <a:r>
            <a:rPr lang="ru-RU" sz="2800" dirty="0" smtClean="0">
              <a:latin typeface="Arial" panose="020B0604020202020204" pitchFamily="34" charset="0"/>
              <a:cs typeface="Arial" panose="020B0604020202020204" pitchFamily="34" charset="0"/>
            </a:rPr>
            <a:t>Непосредственно в аттестационную комиссию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620EC3-2B0C-42BB-8D0F-29E2A19D269B}" type="parTrans" cxnId="{66FB6DAF-5EE5-40A4-9D60-D663E5EC0E54}">
      <dgm:prSet/>
      <dgm:spPr/>
      <dgm:t>
        <a:bodyPr/>
        <a:lstStyle/>
        <a:p>
          <a:endParaRPr lang="ru-RU"/>
        </a:p>
      </dgm:t>
    </dgm:pt>
    <dgm:pt modelId="{88A06D06-85AE-42D0-A68B-1D6B98C5E791}" type="sibTrans" cxnId="{66FB6DAF-5EE5-40A4-9D60-D663E5EC0E54}">
      <dgm:prSet/>
      <dgm:spPr/>
      <dgm:t>
        <a:bodyPr/>
        <a:lstStyle/>
        <a:p>
          <a:endParaRPr lang="ru-RU"/>
        </a:p>
      </dgm:t>
    </dgm:pt>
    <dgm:pt modelId="{591EFC9F-6CF3-4D3B-AF7C-41DF1CE0A308}">
      <dgm:prSet phldrT="[Текст]" custT="1"/>
      <dgm:spPr/>
      <dgm:t>
        <a:bodyPr/>
        <a:lstStyle/>
        <a:p>
          <a:r>
            <a:rPr lang="ru-RU" sz="2800" dirty="0" smtClean="0">
              <a:latin typeface="Arial" panose="020B0604020202020204" pitchFamily="34" charset="0"/>
              <a:cs typeface="Arial" panose="020B0604020202020204" pitchFamily="34" charset="0"/>
            </a:rPr>
            <a:t>По почте письмом с уведомлением о вручении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BA80EE-DD1B-49DF-A5AF-318979A05BC0}" type="parTrans" cxnId="{254969BA-0DBB-4FC8-9B5C-462F7159DC9D}">
      <dgm:prSet/>
      <dgm:spPr/>
      <dgm:t>
        <a:bodyPr/>
        <a:lstStyle/>
        <a:p>
          <a:endParaRPr lang="ru-RU"/>
        </a:p>
      </dgm:t>
    </dgm:pt>
    <dgm:pt modelId="{19361C16-E56C-4016-863E-0DF0FD61C612}" type="sibTrans" cxnId="{254969BA-0DBB-4FC8-9B5C-462F7159DC9D}">
      <dgm:prSet/>
      <dgm:spPr/>
      <dgm:t>
        <a:bodyPr/>
        <a:lstStyle/>
        <a:p>
          <a:endParaRPr lang="ru-RU"/>
        </a:p>
      </dgm:t>
    </dgm:pt>
    <dgm:pt modelId="{0488E7FF-77A5-4B1C-8D81-BD0FE9652FA7}">
      <dgm:prSet phldrT="[Текст]" phldr="1"/>
      <dgm:spPr/>
      <dgm:t>
        <a:bodyPr/>
        <a:lstStyle/>
        <a:p>
          <a:endParaRPr lang="ru-RU" dirty="0"/>
        </a:p>
      </dgm:t>
    </dgm:pt>
    <dgm:pt modelId="{CEC6C2E0-48CF-48D6-A4D5-3FD3CC13528A}" type="parTrans" cxnId="{572F3597-63DE-4BBA-8F03-7C8B8E191838}">
      <dgm:prSet/>
      <dgm:spPr/>
      <dgm:t>
        <a:bodyPr/>
        <a:lstStyle/>
        <a:p>
          <a:endParaRPr lang="ru-RU"/>
        </a:p>
      </dgm:t>
    </dgm:pt>
    <dgm:pt modelId="{6E9A1470-6922-4FDE-916F-F5A8402D0804}" type="sibTrans" cxnId="{572F3597-63DE-4BBA-8F03-7C8B8E191838}">
      <dgm:prSet/>
      <dgm:spPr/>
      <dgm:t>
        <a:bodyPr/>
        <a:lstStyle/>
        <a:p>
          <a:endParaRPr lang="ru-RU"/>
        </a:p>
      </dgm:t>
    </dgm:pt>
    <dgm:pt modelId="{4BE53C34-6FA0-4F2A-B83D-B77F5865DDD8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В форме электронного документа (сеть «Интернет»)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530AF3-9200-4496-81EC-26CAF99A0A8D}" type="parTrans" cxnId="{848CCB35-5B71-4347-9BBB-592A7F76E0C0}">
      <dgm:prSet/>
      <dgm:spPr/>
      <dgm:t>
        <a:bodyPr/>
        <a:lstStyle/>
        <a:p>
          <a:endParaRPr lang="ru-RU"/>
        </a:p>
      </dgm:t>
    </dgm:pt>
    <dgm:pt modelId="{3806F91E-A05C-4DC0-834C-8DE2695E6F4A}" type="sibTrans" cxnId="{848CCB35-5B71-4347-9BBB-592A7F76E0C0}">
      <dgm:prSet/>
      <dgm:spPr/>
      <dgm:t>
        <a:bodyPr/>
        <a:lstStyle/>
        <a:p>
          <a:endParaRPr lang="ru-RU"/>
        </a:p>
      </dgm:t>
    </dgm:pt>
    <dgm:pt modelId="{D5E88896-4D59-4E9F-A9E5-90D877713AF2}">
      <dgm:prSet phldrT="[Текст]" phldr="1"/>
      <dgm:spPr/>
      <dgm:t>
        <a:bodyPr/>
        <a:lstStyle/>
        <a:p>
          <a:endParaRPr lang="ru-RU" dirty="0"/>
        </a:p>
      </dgm:t>
    </dgm:pt>
    <dgm:pt modelId="{526791BE-EAA8-4485-BBE9-0F240D5566D6}" type="sibTrans" cxnId="{9DF3E202-5969-4D2D-B3F8-49F54D80D537}">
      <dgm:prSet/>
      <dgm:spPr/>
      <dgm:t>
        <a:bodyPr/>
        <a:lstStyle/>
        <a:p>
          <a:endParaRPr lang="ru-RU"/>
        </a:p>
      </dgm:t>
    </dgm:pt>
    <dgm:pt modelId="{D07F90B5-53E6-4EF7-BFA3-DF66154C0306}" type="parTrans" cxnId="{9DF3E202-5969-4D2D-B3F8-49F54D80D537}">
      <dgm:prSet/>
      <dgm:spPr/>
      <dgm:t>
        <a:bodyPr/>
        <a:lstStyle/>
        <a:p>
          <a:endParaRPr lang="ru-RU"/>
        </a:p>
      </dgm:t>
    </dgm:pt>
    <dgm:pt modelId="{39CCE00A-A252-475B-8E4E-75BC39FD803A}" type="pres">
      <dgm:prSet presAssocID="{C409867D-7E91-479A-9AE9-CD834F0F39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9B92F-6BD4-410F-B07D-41A3129D72B6}" type="pres">
      <dgm:prSet presAssocID="{437DC355-D58D-4423-9FCC-3615AF003384}" presName="composite" presStyleCnt="0"/>
      <dgm:spPr/>
    </dgm:pt>
    <dgm:pt modelId="{F2781C4C-8FF8-4311-A777-11968D8ED285}" type="pres">
      <dgm:prSet presAssocID="{437DC355-D58D-4423-9FCC-3615AF00338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16C85-E2F0-4355-9BFF-5807A13426CE}" type="pres">
      <dgm:prSet presAssocID="{437DC355-D58D-4423-9FCC-3615AF00338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6E652-321C-416C-9DAA-39DF3639BF49}" type="pres">
      <dgm:prSet presAssocID="{0A00FCF6-C6FC-4E77-ACA2-968AC6E3352B}" presName="sp" presStyleCnt="0"/>
      <dgm:spPr/>
    </dgm:pt>
    <dgm:pt modelId="{338659C1-0BAF-49C6-A4C0-3346AC9D5BA4}" type="pres">
      <dgm:prSet presAssocID="{D5E88896-4D59-4E9F-A9E5-90D877713AF2}" presName="composite" presStyleCnt="0"/>
      <dgm:spPr/>
    </dgm:pt>
    <dgm:pt modelId="{5663C70B-DF5B-4402-967E-9EB1A783A598}" type="pres">
      <dgm:prSet presAssocID="{D5E88896-4D59-4E9F-A9E5-90D877713AF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7603C-7B4C-4F96-A12E-1E462B73DC4E}" type="pres">
      <dgm:prSet presAssocID="{D5E88896-4D59-4E9F-A9E5-90D877713AF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E2A18-D641-42D5-B388-1B3F2335E80A}" type="pres">
      <dgm:prSet presAssocID="{526791BE-EAA8-4485-BBE9-0F240D5566D6}" presName="sp" presStyleCnt="0"/>
      <dgm:spPr/>
    </dgm:pt>
    <dgm:pt modelId="{8B342AE7-C8D1-4A2D-A52A-0E54DC7BB5D1}" type="pres">
      <dgm:prSet presAssocID="{0488E7FF-77A5-4B1C-8D81-BD0FE9652FA7}" presName="composite" presStyleCnt="0"/>
      <dgm:spPr/>
    </dgm:pt>
    <dgm:pt modelId="{FAA9FA65-B92D-49FE-8AF7-07215DD07F6C}" type="pres">
      <dgm:prSet presAssocID="{0488E7FF-77A5-4B1C-8D81-BD0FE9652FA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80ED7-2DAA-4346-A1BF-B7BE91667579}" type="pres">
      <dgm:prSet presAssocID="{0488E7FF-77A5-4B1C-8D81-BD0FE9652FA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48851B-B855-470C-AF31-FC84B1206B83}" type="presOf" srcId="{0488E7FF-77A5-4B1C-8D81-BD0FE9652FA7}" destId="{FAA9FA65-B92D-49FE-8AF7-07215DD07F6C}" srcOrd="0" destOrd="0" presId="urn:microsoft.com/office/officeart/2005/8/layout/chevron2"/>
    <dgm:cxn modelId="{1B7CC9A7-8F4D-4EF7-B87A-8C24D6E7ED77}" type="presOf" srcId="{437DC355-D58D-4423-9FCC-3615AF003384}" destId="{F2781C4C-8FF8-4311-A777-11968D8ED285}" srcOrd="0" destOrd="0" presId="urn:microsoft.com/office/officeart/2005/8/layout/chevron2"/>
    <dgm:cxn modelId="{4D35A282-23AE-4EC7-833F-9C86C9972F39}" type="presOf" srcId="{4BE53C34-6FA0-4F2A-B83D-B77F5865DDD8}" destId="{6C980ED7-2DAA-4346-A1BF-B7BE91667579}" srcOrd="0" destOrd="0" presId="urn:microsoft.com/office/officeart/2005/8/layout/chevron2"/>
    <dgm:cxn modelId="{AA79F077-F0A5-4126-AAB4-41DB9C20C5EC}" type="presOf" srcId="{FB2D0196-5215-4202-9B88-1A143CB2F507}" destId="{AA316C85-E2F0-4355-9BFF-5807A13426CE}" srcOrd="0" destOrd="0" presId="urn:microsoft.com/office/officeart/2005/8/layout/chevron2"/>
    <dgm:cxn modelId="{A45023FF-806E-4575-A121-04E759B22CB9}" srcId="{C409867D-7E91-479A-9AE9-CD834F0F39FF}" destId="{437DC355-D58D-4423-9FCC-3615AF003384}" srcOrd="0" destOrd="0" parTransId="{36F051DB-105E-4FA6-AC1B-D3AA06E85C99}" sibTransId="{0A00FCF6-C6FC-4E77-ACA2-968AC6E3352B}"/>
    <dgm:cxn modelId="{572F3597-63DE-4BBA-8F03-7C8B8E191838}" srcId="{C409867D-7E91-479A-9AE9-CD834F0F39FF}" destId="{0488E7FF-77A5-4B1C-8D81-BD0FE9652FA7}" srcOrd="2" destOrd="0" parTransId="{CEC6C2E0-48CF-48D6-A4D5-3FD3CC13528A}" sibTransId="{6E9A1470-6922-4FDE-916F-F5A8402D0804}"/>
    <dgm:cxn modelId="{848CCB35-5B71-4347-9BBB-592A7F76E0C0}" srcId="{0488E7FF-77A5-4B1C-8D81-BD0FE9652FA7}" destId="{4BE53C34-6FA0-4F2A-B83D-B77F5865DDD8}" srcOrd="0" destOrd="0" parTransId="{55530AF3-9200-4496-81EC-26CAF99A0A8D}" sibTransId="{3806F91E-A05C-4DC0-834C-8DE2695E6F4A}"/>
    <dgm:cxn modelId="{254969BA-0DBB-4FC8-9B5C-462F7159DC9D}" srcId="{D5E88896-4D59-4E9F-A9E5-90D877713AF2}" destId="{591EFC9F-6CF3-4D3B-AF7C-41DF1CE0A308}" srcOrd="0" destOrd="0" parTransId="{CABA80EE-DD1B-49DF-A5AF-318979A05BC0}" sibTransId="{19361C16-E56C-4016-863E-0DF0FD61C612}"/>
    <dgm:cxn modelId="{66FB6DAF-5EE5-40A4-9D60-D663E5EC0E54}" srcId="{437DC355-D58D-4423-9FCC-3615AF003384}" destId="{FB2D0196-5215-4202-9B88-1A143CB2F507}" srcOrd="0" destOrd="0" parTransId="{AF620EC3-2B0C-42BB-8D0F-29E2A19D269B}" sibTransId="{88A06D06-85AE-42D0-A68B-1D6B98C5E791}"/>
    <dgm:cxn modelId="{0E16E26F-578B-466D-BA24-D8AB0614540C}" type="presOf" srcId="{591EFC9F-6CF3-4D3B-AF7C-41DF1CE0A308}" destId="{7197603C-7B4C-4F96-A12E-1E462B73DC4E}" srcOrd="0" destOrd="0" presId="urn:microsoft.com/office/officeart/2005/8/layout/chevron2"/>
    <dgm:cxn modelId="{9DF3E202-5969-4D2D-B3F8-49F54D80D537}" srcId="{C409867D-7E91-479A-9AE9-CD834F0F39FF}" destId="{D5E88896-4D59-4E9F-A9E5-90D877713AF2}" srcOrd="1" destOrd="0" parTransId="{D07F90B5-53E6-4EF7-BFA3-DF66154C0306}" sibTransId="{526791BE-EAA8-4485-BBE9-0F240D5566D6}"/>
    <dgm:cxn modelId="{9E4F1682-B705-46C0-BD03-AF4121FA53EE}" type="presOf" srcId="{D5E88896-4D59-4E9F-A9E5-90D877713AF2}" destId="{5663C70B-DF5B-4402-967E-9EB1A783A598}" srcOrd="0" destOrd="0" presId="urn:microsoft.com/office/officeart/2005/8/layout/chevron2"/>
    <dgm:cxn modelId="{DB71405E-DAA3-4DE4-82A4-0E668C01C9CB}" type="presOf" srcId="{C409867D-7E91-479A-9AE9-CD834F0F39FF}" destId="{39CCE00A-A252-475B-8E4E-75BC39FD803A}" srcOrd="0" destOrd="0" presId="urn:microsoft.com/office/officeart/2005/8/layout/chevron2"/>
    <dgm:cxn modelId="{209F276B-2AFC-4A31-9B18-80F034CB81D5}" type="presParOf" srcId="{39CCE00A-A252-475B-8E4E-75BC39FD803A}" destId="{5B09B92F-6BD4-410F-B07D-41A3129D72B6}" srcOrd="0" destOrd="0" presId="urn:microsoft.com/office/officeart/2005/8/layout/chevron2"/>
    <dgm:cxn modelId="{E8142B11-9E93-4CC6-A45E-B679FECAB060}" type="presParOf" srcId="{5B09B92F-6BD4-410F-B07D-41A3129D72B6}" destId="{F2781C4C-8FF8-4311-A777-11968D8ED285}" srcOrd="0" destOrd="0" presId="urn:microsoft.com/office/officeart/2005/8/layout/chevron2"/>
    <dgm:cxn modelId="{DFEDB0EA-AC46-4C12-91B4-CF8696FC023A}" type="presParOf" srcId="{5B09B92F-6BD4-410F-B07D-41A3129D72B6}" destId="{AA316C85-E2F0-4355-9BFF-5807A13426CE}" srcOrd="1" destOrd="0" presId="urn:microsoft.com/office/officeart/2005/8/layout/chevron2"/>
    <dgm:cxn modelId="{2E83661A-CBB6-4554-ADC3-1BCD8B71AC3D}" type="presParOf" srcId="{39CCE00A-A252-475B-8E4E-75BC39FD803A}" destId="{D756E652-321C-416C-9DAA-39DF3639BF49}" srcOrd="1" destOrd="0" presId="urn:microsoft.com/office/officeart/2005/8/layout/chevron2"/>
    <dgm:cxn modelId="{BF490AFA-F388-41D4-8D05-8E34AD4D99F7}" type="presParOf" srcId="{39CCE00A-A252-475B-8E4E-75BC39FD803A}" destId="{338659C1-0BAF-49C6-A4C0-3346AC9D5BA4}" srcOrd="2" destOrd="0" presId="urn:microsoft.com/office/officeart/2005/8/layout/chevron2"/>
    <dgm:cxn modelId="{8083DF98-AE0D-43B8-A764-2845F20C0CCD}" type="presParOf" srcId="{338659C1-0BAF-49C6-A4C0-3346AC9D5BA4}" destId="{5663C70B-DF5B-4402-967E-9EB1A783A598}" srcOrd="0" destOrd="0" presId="urn:microsoft.com/office/officeart/2005/8/layout/chevron2"/>
    <dgm:cxn modelId="{EEC9721A-F550-4DDA-B24A-01A389A76FAE}" type="presParOf" srcId="{338659C1-0BAF-49C6-A4C0-3346AC9D5BA4}" destId="{7197603C-7B4C-4F96-A12E-1E462B73DC4E}" srcOrd="1" destOrd="0" presId="urn:microsoft.com/office/officeart/2005/8/layout/chevron2"/>
    <dgm:cxn modelId="{6169C43A-40C7-4989-BA88-1C76F77233E5}" type="presParOf" srcId="{39CCE00A-A252-475B-8E4E-75BC39FD803A}" destId="{4C7E2A18-D641-42D5-B388-1B3F2335E80A}" srcOrd="3" destOrd="0" presId="urn:microsoft.com/office/officeart/2005/8/layout/chevron2"/>
    <dgm:cxn modelId="{7648B0F2-A669-4E95-9ECE-F64D8DEE0728}" type="presParOf" srcId="{39CCE00A-A252-475B-8E4E-75BC39FD803A}" destId="{8B342AE7-C8D1-4A2D-A52A-0E54DC7BB5D1}" srcOrd="4" destOrd="0" presId="urn:microsoft.com/office/officeart/2005/8/layout/chevron2"/>
    <dgm:cxn modelId="{A5BFC606-6ED2-4349-A964-30C768151EC5}" type="presParOf" srcId="{8B342AE7-C8D1-4A2D-A52A-0E54DC7BB5D1}" destId="{FAA9FA65-B92D-49FE-8AF7-07215DD07F6C}" srcOrd="0" destOrd="0" presId="urn:microsoft.com/office/officeart/2005/8/layout/chevron2"/>
    <dgm:cxn modelId="{223F8EB0-1D20-4EA8-BCAD-D6BD65A99CCE}" type="presParOf" srcId="{8B342AE7-C8D1-4A2D-A52A-0E54DC7BB5D1}" destId="{6C980ED7-2DAA-4346-A1BF-B7BE916675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251F14-B246-4C80-8A26-1DE07E20D204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32E49A-C87B-409A-BF9A-D498F1E7D0CB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заявление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8F083F-F6DE-407C-854D-326E8904444F}" type="parTrans" cxnId="{F2EDEB38-F34D-4982-BC76-57ACA9F225D1}">
      <dgm:prSet/>
      <dgm:spPr/>
      <dgm:t>
        <a:bodyPr/>
        <a:lstStyle/>
        <a:p>
          <a:endParaRPr lang="ru-RU"/>
        </a:p>
      </dgm:t>
    </dgm:pt>
    <dgm:pt modelId="{555009AB-20C0-476C-BDE9-3FD4E6F96676}" type="sibTrans" cxnId="{F2EDEB38-F34D-4982-BC76-57ACA9F225D1}">
      <dgm:prSet/>
      <dgm:spPr/>
      <dgm:t>
        <a:bodyPr/>
        <a:lstStyle/>
        <a:p>
          <a:endParaRPr lang="ru-RU"/>
        </a:p>
      </dgm:t>
    </dgm:pt>
    <dgm:pt modelId="{603B09D5-0DE5-4819-8D6D-EDAA46C32BEA}">
      <dgm:prSet phldrT="[Текст]" custT="1"/>
      <dgm:spPr/>
      <dgm:t>
        <a:bodyPr anchor="ctr"/>
        <a:lstStyle/>
        <a:p>
          <a:pPr>
            <a:lnSpc>
              <a:spcPct val="100000"/>
            </a:lnSpc>
          </a:pP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Имею первую категорию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07FFE3-AA0D-490D-950C-C4B57D0DB010}" type="parTrans" cxnId="{F5C57A3F-6F16-4B02-99B5-A786E05B2199}">
      <dgm:prSet/>
      <dgm:spPr/>
      <dgm:t>
        <a:bodyPr/>
        <a:lstStyle/>
        <a:p>
          <a:endParaRPr lang="ru-RU"/>
        </a:p>
      </dgm:t>
    </dgm:pt>
    <dgm:pt modelId="{2DE25964-7DEC-405C-867C-04767CDE990A}" type="sibTrans" cxnId="{F5C57A3F-6F16-4B02-99B5-A786E05B2199}">
      <dgm:prSet/>
      <dgm:spPr/>
      <dgm:t>
        <a:bodyPr/>
        <a:lstStyle/>
        <a:p>
          <a:endParaRPr lang="ru-RU"/>
        </a:p>
      </dgm:t>
    </dgm:pt>
    <dgm:pt modelId="{4BCA5070-B252-4E93-A851-2C2E7436744C}">
      <dgm:prSet phldrT="[Текст]" custT="1"/>
      <dgm:spPr/>
      <dgm:t>
        <a:bodyPr/>
        <a:lstStyle/>
        <a:p>
          <a:r>
            <a:rPr lang="ru-RU" sz="3200" dirty="0" smtClean="0">
              <a:latin typeface="Arial" panose="020B0604020202020204" pitchFamily="34" charset="0"/>
              <a:cs typeface="Arial" panose="020B0604020202020204" pitchFamily="34" charset="0"/>
            </a:rPr>
            <a:t>когда?</a:t>
          </a:r>
          <a:endParaRPr lang="ru-RU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65126F-7C11-4264-941F-052AEAF5DE78}" type="parTrans" cxnId="{A2369207-F73F-41B2-88BE-AFAE250927AF}">
      <dgm:prSet/>
      <dgm:spPr/>
      <dgm:t>
        <a:bodyPr/>
        <a:lstStyle/>
        <a:p>
          <a:endParaRPr lang="ru-RU"/>
        </a:p>
      </dgm:t>
    </dgm:pt>
    <dgm:pt modelId="{25F382EA-DE86-4EF4-9A6C-151A8E97223D}" type="sibTrans" cxnId="{A2369207-F73F-41B2-88BE-AFAE250927AF}">
      <dgm:prSet/>
      <dgm:spPr/>
      <dgm:t>
        <a:bodyPr/>
        <a:lstStyle/>
        <a:p>
          <a:endParaRPr lang="ru-RU"/>
        </a:p>
      </dgm:t>
    </dgm:pt>
    <dgm:pt modelId="{8FB84F8B-A0A5-4458-8BA1-83566849A29F}">
      <dgm:prSet phldrT="[Текст]" custT="1"/>
      <dgm:spPr/>
      <dgm:t>
        <a:bodyPr anchor="ctr"/>
        <a:lstStyle/>
        <a:p>
          <a:pPr>
            <a:lnSpc>
              <a:spcPct val="100000"/>
            </a:lnSpc>
          </a:pP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На высшую категорию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350864-CF2E-4831-821D-067854142A94}" type="parTrans" cxnId="{24E18607-BD23-451A-9355-29CEC14B22C0}">
      <dgm:prSet/>
      <dgm:spPr/>
      <dgm:t>
        <a:bodyPr/>
        <a:lstStyle/>
        <a:p>
          <a:endParaRPr lang="ru-RU"/>
        </a:p>
      </dgm:t>
    </dgm:pt>
    <dgm:pt modelId="{BC625FB6-6027-4525-96E6-61A1AFF9ABE8}" type="sibTrans" cxnId="{24E18607-BD23-451A-9355-29CEC14B22C0}">
      <dgm:prSet/>
      <dgm:spPr/>
      <dgm:t>
        <a:bodyPr/>
        <a:lstStyle/>
        <a:p>
          <a:endParaRPr lang="ru-RU"/>
        </a:p>
      </dgm:t>
    </dgm:pt>
    <dgm:pt modelId="{02E8EE32-1440-434E-BC91-DEF988127878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Это знаем!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093977-C014-4AD6-BC20-43F82DA89480}" type="parTrans" cxnId="{8D7C6C77-0ADD-4AD4-A44B-656FEDC42CA5}">
      <dgm:prSet/>
      <dgm:spPr/>
      <dgm:t>
        <a:bodyPr/>
        <a:lstStyle/>
        <a:p>
          <a:endParaRPr lang="ru-RU"/>
        </a:p>
      </dgm:t>
    </dgm:pt>
    <dgm:pt modelId="{4BE7D95E-0C7B-46A9-8020-AF378EE56AB3}" type="sibTrans" cxnId="{8D7C6C77-0ADD-4AD4-A44B-656FEDC42CA5}">
      <dgm:prSet/>
      <dgm:spPr/>
      <dgm:t>
        <a:bodyPr/>
        <a:lstStyle/>
        <a:p>
          <a:endParaRPr lang="ru-RU"/>
        </a:p>
      </dgm:t>
    </dgm:pt>
    <dgm:pt modelId="{6DE70779-EC57-4638-A44C-72F1C994E535}">
      <dgm:prSet phldrT="[Текст]" custT="1"/>
      <dgm:spPr/>
      <dgm:t>
        <a:bodyPr anchor="ctr"/>
        <a:lstStyle/>
        <a:p>
          <a:pPr>
            <a:lnSpc>
              <a:spcPct val="100000"/>
            </a:lnSpc>
          </a:pP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Только через два года после установления первой категории!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83C0FC-08A0-4E3E-9582-46C58C8E167E}" type="parTrans" cxnId="{068C7F40-A419-45F1-9CDB-499FBD4356D8}">
      <dgm:prSet/>
      <dgm:spPr/>
      <dgm:t>
        <a:bodyPr/>
        <a:lstStyle/>
        <a:p>
          <a:endParaRPr lang="ru-RU"/>
        </a:p>
      </dgm:t>
    </dgm:pt>
    <dgm:pt modelId="{91F55B02-EAF5-4D77-B7DA-AFA08827023F}" type="sibTrans" cxnId="{068C7F40-A419-45F1-9CDB-499FBD4356D8}">
      <dgm:prSet/>
      <dgm:spPr/>
      <dgm:t>
        <a:bodyPr/>
        <a:lstStyle/>
        <a:p>
          <a:endParaRPr lang="ru-RU"/>
        </a:p>
      </dgm:t>
    </dgm:pt>
    <dgm:pt modelId="{48CE56F1-3E36-4C02-8475-9E0D77C82BB9}" type="pres">
      <dgm:prSet presAssocID="{BE251F14-B246-4C80-8A26-1DE07E20D2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042724-F3E9-422C-9A25-A27B9805DAEB}" type="pres">
      <dgm:prSet presAssocID="{BE251F14-B246-4C80-8A26-1DE07E20D204}" presName="tSp" presStyleCnt="0"/>
      <dgm:spPr/>
    </dgm:pt>
    <dgm:pt modelId="{7B63BC9F-AA12-416A-80A2-3761007040EB}" type="pres">
      <dgm:prSet presAssocID="{BE251F14-B246-4C80-8A26-1DE07E20D204}" presName="bSp" presStyleCnt="0"/>
      <dgm:spPr/>
    </dgm:pt>
    <dgm:pt modelId="{2CF9431C-30A4-4003-AB2F-0BED2750156D}" type="pres">
      <dgm:prSet presAssocID="{BE251F14-B246-4C80-8A26-1DE07E20D204}" presName="process" presStyleCnt="0"/>
      <dgm:spPr/>
    </dgm:pt>
    <dgm:pt modelId="{993B04E0-5253-4E2B-A768-F24C26742BCF}" type="pres">
      <dgm:prSet presAssocID="{CF32E49A-C87B-409A-BF9A-D498F1E7D0CB}" presName="composite1" presStyleCnt="0"/>
      <dgm:spPr/>
    </dgm:pt>
    <dgm:pt modelId="{AA1D8A6D-0F6F-410D-9546-9EAB723BDCDF}" type="pres">
      <dgm:prSet presAssocID="{CF32E49A-C87B-409A-BF9A-D498F1E7D0CB}" presName="dummyNode1" presStyleLbl="node1" presStyleIdx="0" presStyleCnt="3"/>
      <dgm:spPr/>
    </dgm:pt>
    <dgm:pt modelId="{497FB2A0-F305-45D4-BA7E-272A8999305D}" type="pres">
      <dgm:prSet presAssocID="{CF32E49A-C87B-409A-BF9A-D498F1E7D0CB}" presName="childNode1" presStyleLbl="bgAcc1" presStyleIdx="0" presStyleCnt="3" custScaleX="129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4CA4C-BDAD-42B0-BBCE-0A1BA05C7EB6}" type="pres">
      <dgm:prSet presAssocID="{CF32E49A-C87B-409A-BF9A-D498F1E7D0CB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A721A-BA59-4E58-93D9-286217E969EA}" type="pres">
      <dgm:prSet presAssocID="{CF32E49A-C87B-409A-BF9A-D498F1E7D0CB}" presName="parentNode1" presStyleLbl="node1" presStyleIdx="0" presStyleCnt="3" custLinFactNeighborX="36076" custLinFactNeighborY="238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2FDA7-309D-465C-A018-DBA0D1995341}" type="pres">
      <dgm:prSet presAssocID="{CF32E49A-C87B-409A-BF9A-D498F1E7D0CB}" presName="connSite1" presStyleCnt="0"/>
      <dgm:spPr/>
    </dgm:pt>
    <dgm:pt modelId="{A0753F62-F3DC-498C-9B27-428CCF89AC19}" type="pres">
      <dgm:prSet presAssocID="{555009AB-20C0-476C-BDE9-3FD4E6F96676}" presName="Name9" presStyleLbl="sibTrans2D1" presStyleIdx="0" presStyleCnt="2"/>
      <dgm:spPr/>
      <dgm:t>
        <a:bodyPr/>
        <a:lstStyle/>
        <a:p>
          <a:endParaRPr lang="ru-RU"/>
        </a:p>
      </dgm:t>
    </dgm:pt>
    <dgm:pt modelId="{DB218A1E-CBEC-4489-8999-2491BDD16FFF}" type="pres">
      <dgm:prSet presAssocID="{4BCA5070-B252-4E93-A851-2C2E7436744C}" presName="composite2" presStyleCnt="0"/>
      <dgm:spPr/>
    </dgm:pt>
    <dgm:pt modelId="{CDA665AB-2910-46A2-8D1C-3BEAE0449C19}" type="pres">
      <dgm:prSet presAssocID="{4BCA5070-B252-4E93-A851-2C2E7436744C}" presName="dummyNode2" presStyleLbl="node1" presStyleIdx="0" presStyleCnt="3"/>
      <dgm:spPr/>
    </dgm:pt>
    <dgm:pt modelId="{FBA02AD6-70F1-47DC-91DE-BF322C3D7BF3}" type="pres">
      <dgm:prSet presAssocID="{4BCA5070-B252-4E93-A851-2C2E7436744C}" presName="childNode2" presStyleLbl="bgAcc1" presStyleIdx="1" presStyleCnt="3" custScaleX="120818" custScaleY="116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BBA63-7D87-4414-B1C4-99B6E9280D38}" type="pres">
      <dgm:prSet presAssocID="{4BCA5070-B252-4E93-A851-2C2E7436744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CCC80-A6D7-4700-8799-C23A7895D398}" type="pres">
      <dgm:prSet presAssocID="{4BCA5070-B252-4E93-A851-2C2E7436744C}" presName="parentNode2" presStyleLbl="node1" presStyleIdx="1" presStyleCnt="3" custLinFactNeighborX="23352" custLinFactNeighborY="-32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08A2D-65EB-46D4-93CD-C4B8756733BB}" type="pres">
      <dgm:prSet presAssocID="{4BCA5070-B252-4E93-A851-2C2E7436744C}" presName="connSite2" presStyleCnt="0"/>
      <dgm:spPr/>
    </dgm:pt>
    <dgm:pt modelId="{232FC001-BD72-4551-9097-BD98D85E1D76}" type="pres">
      <dgm:prSet presAssocID="{25F382EA-DE86-4EF4-9A6C-151A8E97223D}" presName="Name18" presStyleLbl="sibTrans2D1" presStyleIdx="1" presStyleCnt="2"/>
      <dgm:spPr/>
      <dgm:t>
        <a:bodyPr/>
        <a:lstStyle/>
        <a:p>
          <a:endParaRPr lang="ru-RU"/>
        </a:p>
      </dgm:t>
    </dgm:pt>
    <dgm:pt modelId="{400B345A-96A3-4B9F-AAA1-DE0DA8318BB9}" type="pres">
      <dgm:prSet presAssocID="{02E8EE32-1440-434E-BC91-DEF988127878}" presName="composite1" presStyleCnt="0"/>
      <dgm:spPr/>
    </dgm:pt>
    <dgm:pt modelId="{4245AAEE-A69F-48DA-8C77-AA900FD6D6B8}" type="pres">
      <dgm:prSet presAssocID="{02E8EE32-1440-434E-BC91-DEF988127878}" presName="dummyNode1" presStyleLbl="node1" presStyleIdx="1" presStyleCnt="3"/>
      <dgm:spPr/>
    </dgm:pt>
    <dgm:pt modelId="{07637ED7-1BA0-44EC-B446-B8B165F40DF3}" type="pres">
      <dgm:prSet presAssocID="{02E8EE32-1440-434E-BC91-DEF988127878}" presName="childNode1" presStyleLbl="bgAcc1" presStyleIdx="2" presStyleCnt="3" custScaleX="138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334F4-E774-43D6-8302-685E7BF9CA3E}" type="pres">
      <dgm:prSet presAssocID="{02E8EE32-1440-434E-BC91-DEF988127878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2593C-C6AC-4F30-9186-CE2CA98DF6CB}" type="pres">
      <dgm:prSet presAssocID="{02E8EE32-1440-434E-BC91-DEF988127878}" presName="parentNode1" presStyleLbl="node1" presStyleIdx="2" presStyleCnt="3" custScaleX="125434" custLinFactNeighborX="-18572" custLinFactNeighborY="580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92315-B2A6-4360-A007-8283CE008A35}" type="pres">
      <dgm:prSet presAssocID="{02E8EE32-1440-434E-BC91-DEF988127878}" presName="connSite1" presStyleCnt="0"/>
      <dgm:spPr/>
    </dgm:pt>
  </dgm:ptLst>
  <dgm:cxnLst>
    <dgm:cxn modelId="{8D7C6C77-0ADD-4AD4-A44B-656FEDC42CA5}" srcId="{BE251F14-B246-4C80-8A26-1DE07E20D204}" destId="{02E8EE32-1440-434E-BC91-DEF988127878}" srcOrd="2" destOrd="0" parTransId="{16093977-C014-4AD6-BC20-43F82DA89480}" sibTransId="{4BE7D95E-0C7B-46A9-8020-AF378EE56AB3}"/>
    <dgm:cxn modelId="{1E24DCD6-D3DB-45BF-AEEA-ADC41E4135B2}" type="presOf" srcId="{603B09D5-0DE5-4819-8D6D-EDAA46C32BEA}" destId="{497FB2A0-F305-45D4-BA7E-272A8999305D}" srcOrd="0" destOrd="0" presId="urn:microsoft.com/office/officeart/2005/8/layout/hProcess4"/>
    <dgm:cxn modelId="{068C7F40-A419-45F1-9CDB-499FBD4356D8}" srcId="{02E8EE32-1440-434E-BC91-DEF988127878}" destId="{6DE70779-EC57-4638-A44C-72F1C994E535}" srcOrd="0" destOrd="0" parTransId="{C883C0FC-08A0-4E3E-9582-46C58C8E167E}" sibTransId="{91F55B02-EAF5-4D77-B7DA-AFA08827023F}"/>
    <dgm:cxn modelId="{24E18607-BD23-451A-9355-29CEC14B22C0}" srcId="{4BCA5070-B252-4E93-A851-2C2E7436744C}" destId="{8FB84F8B-A0A5-4458-8BA1-83566849A29F}" srcOrd="0" destOrd="0" parTransId="{2B350864-CF2E-4831-821D-067854142A94}" sibTransId="{BC625FB6-6027-4525-96E6-61A1AFF9ABE8}"/>
    <dgm:cxn modelId="{3E8EE8B7-B015-4970-8DA2-A07C5C3B7158}" type="presOf" srcId="{6DE70779-EC57-4638-A44C-72F1C994E535}" destId="{07637ED7-1BA0-44EC-B446-B8B165F40DF3}" srcOrd="0" destOrd="0" presId="urn:microsoft.com/office/officeart/2005/8/layout/hProcess4"/>
    <dgm:cxn modelId="{BA8964E3-E71E-4F07-80B5-71DB194389D6}" type="presOf" srcId="{4BCA5070-B252-4E93-A851-2C2E7436744C}" destId="{8F5CCC80-A6D7-4700-8799-C23A7895D398}" srcOrd="0" destOrd="0" presId="urn:microsoft.com/office/officeart/2005/8/layout/hProcess4"/>
    <dgm:cxn modelId="{FB786EDA-2713-4CB9-80D7-5F520A99A8F6}" type="presOf" srcId="{8FB84F8B-A0A5-4458-8BA1-83566849A29F}" destId="{FBA02AD6-70F1-47DC-91DE-BF322C3D7BF3}" srcOrd="0" destOrd="0" presId="urn:microsoft.com/office/officeart/2005/8/layout/hProcess4"/>
    <dgm:cxn modelId="{76DC0644-66A2-4495-9E34-270F4F980AC4}" type="presOf" srcId="{555009AB-20C0-476C-BDE9-3FD4E6F96676}" destId="{A0753F62-F3DC-498C-9B27-428CCF89AC19}" srcOrd="0" destOrd="0" presId="urn:microsoft.com/office/officeart/2005/8/layout/hProcess4"/>
    <dgm:cxn modelId="{18D024CF-7DC3-4965-9676-EEE5C8984523}" type="presOf" srcId="{25F382EA-DE86-4EF4-9A6C-151A8E97223D}" destId="{232FC001-BD72-4551-9097-BD98D85E1D76}" srcOrd="0" destOrd="0" presId="urn:microsoft.com/office/officeart/2005/8/layout/hProcess4"/>
    <dgm:cxn modelId="{A2369207-F73F-41B2-88BE-AFAE250927AF}" srcId="{BE251F14-B246-4C80-8A26-1DE07E20D204}" destId="{4BCA5070-B252-4E93-A851-2C2E7436744C}" srcOrd="1" destOrd="0" parTransId="{0365126F-7C11-4264-941F-052AEAF5DE78}" sibTransId="{25F382EA-DE86-4EF4-9A6C-151A8E97223D}"/>
    <dgm:cxn modelId="{F5C57A3F-6F16-4B02-99B5-A786E05B2199}" srcId="{CF32E49A-C87B-409A-BF9A-D498F1E7D0CB}" destId="{603B09D5-0DE5-4819-8D6D-EDAA46C32BEA}" srcOrd="0" destOrd="0" parTransId="{0007FFE3-AA0D-490D-950C-C4B57D0DB010}" sibTransId="{2DE25964-7DEC-405C-867C-04767CDE990A}"/>
    <dgm:cxn modelId="{BAAC0464-D4EB-4DFC-95C8-72C02BFB8333}" type="presOf" srcId="{8FB84F8B-A0A5-4458-8BA1-83566849A29F}" destId="{8DDBBA63-7D87-4414-B1C4-99B6E9280D38}" srcOrd="1" destOrd="0" presId="urn:microsoft.com/office/officeart/2005/8/layout/hProcess4"/>
    <dgm:cxn modelId="{218C8FD1-3452-4C2B-A19F-CA34AA8CECAF}" type="presOf" srcId="{603B09D5-0DE5-4819-8D6D-EDAA46C32BEA}" destId="{EF54CA4C-BDAD-42B0-BBCE-0A1BA05C7EB6}" srcOrd="1" destOrd="0" presId="urn:microsoft.com/office/officeart/2005/8/layout/hProcess4"/>
    <dgm:cxn modelId="{F2EDEB38-F34D-4982-BC76-57ACA9F225D1}" srcId="{BE251F14-B246-4C80-8A26-1DE07E20D204}" destId="{CF32E49A-C87B-409A-BF9A-D498F1E7D0CB}" srcOrd="0" destOrd="0" parTransId="{128F083F-F6DE-407C-854D-326E8904444F}" sibTransId="{555009AB-20C0-476C-BDE9-3FD4E6F96676}"/>
    <dgm:cxn modelId="{EA98CF42-8521-4808-9273-19B6383CE26C}" type="presOf" srcId="{CF32E49A-C87B-409A-BF9A-D498F1E7D0CB}" destId="{72AA721A-BA59-4E58-93D9-286217E969EA}" srcOrd="0" destOrd="0" presId="urn:microsoft.com/office/officeart/2005/8/layout/hProcess4"/>
    <dgm:cxn modelId="{716E9DC1-D2F4-4BD3-93D2-5791D05F52F0}" type="presOf" srcId="{6DE70779-EC57-4638-A44C-72F1C994E535}" destId="{E5B334F4-E774-43D6-8302-685E7BF9CA3E}" srcOrd="1" destOrd="0" presId="urn:microsoft.com/office/officeart/2005/8/layout/hProcess4"/>
    <dgm:cxn modelId="{7A1F2FBA-4A5D-47AF-B94F-A0D8DE32A58C}" type="presOf" srcId="{02E8EE32-1440-434E-BC91-DEF988127878}" destId="{02B2593C-C6AC-4F30-9186-CE2CA98DF6CB}" srcOrd="0" destOrd="0" presId="urn:microsoft.com/office/officeart/2005/8/layout/hProcess4"/>
    <dgm:cxn modelId="{6D40F3BC-C5E8-4326-ADB8-759A9EDBB890}" type="presOf" srcId="{BE251F14-B246-4C80-8A26-1DE07E20D204}" destId="{48CE56F1-3E36-4C02-8475-9E0D77C82BB9}" srcOrd="0" destOrd="0" presId="urn:microsoft.com/office/officeart/2005/8/layout/hProcess4"/>
    <dgm:cxn modelId="{8D528366-C42F-4B4F-AA08-146A64347622}" type="presParOf" srcId="{48CE56F1-3E36-4C02-8475-9E0D77C82BB9}" destId="{48042724-F3E9-422C-9A25-A27B9805DAEB}" srcOrd="0" destOrd="0" presId="urn:microsoft.com/office/officeart/2005/8/layout/hProcess4"/>
    <dgm:cxn modelId="{14F83643-B2A0-45E4-A1DF-1F7285DCFF7F}" type="presParOf" srcId="{48CE56F1-3E36-4C02-8475-9E0D77C82BB9}" destId="{7B63BC9F-AA12-416A-80A2-3761007040EB}" srcOrd="1" destOrd="0" presId="urn:microsoft.com/office/officeart/2005/8/layout/hProcess4"/>
    <dgm:cxn modelId="{215AA423-20BE-441C-B6C8-E27DD846FEF4}" type="presParOf" srcId="{48CE56F1-3E36-4C02-8475-9E0D77C82BB9}" destId="{2CF9431C-30A4-4003-AB2F-0BED2750156D}" srcOrd="2" destOrd="0" presId="urn:microsoft.com/office/officeart/2005/8/layout/hProcess4"/>
    <dgm:cxn modelId="{756248BE-71FC-4792-9269-DD9C87088E2C}" type="presParOf" srcId="{2CF9431C-30A4-4003-AB2F-0BED2750156D}" destId="{993B04E0-5253-4E2B-A768-F24C26742BCF}" srcOrd="0" destOrd="0" presId="urn:microsoft.com/office/officeart/2005/8/layout/hProcess4"/>
    <dgm:cxn modelId="{6AC1CA81-AD2F-430A-9627-A315C03640AA}" type="presParOf" srcId="{993B04E0-5253-4E2B-A768-F24C26742BCF}" destId="{AA1D8A6D-0F6F-410D-9546-9EAB723BDCDF}" srcOrd="0" destOrd="0" presId="urn:microsoft.com/office/officeart/2005/8/layout/hProcess4"/>
    <dgm:cxn modelId="{97A1369E-0197-42D4-944F-7CD8624A27A5}" type="presParOf" srcId="{993B04E0-5253-4E2B-A768-F24C26742BCF}" destId="{497FB2A0-F305-45D4-BA7E-272A8999305D}" srcOrd="1" destOrd="0" presId="urn:microsoft.com/office/officeart/2005/8/layout/hProcess4"/>
    <dgm:cxn modelId="{F3144302-5E27-46FD-8C33-7485D1E0D814}" type="presParOf" srcId="{993B04E0-5253-4E2B-A768-F24C26742BCF}" destId="{EF54CA4C-BDAD-42B0-BBCE-0A1BA05C7EB6}" srcOrd="2" destOrd="0" presId="urn:microsoft.com/office/officeart/2005/8/layout/hProcess4"/>
    <dgm:cxn modelId="{396841C0-8806-4CE1-AB3C-FD646A310629}" type="presParOf" srcId="{993B04E0-5253-4E2B-A768-F24C26742BCF}" destId="{72AA721A-BA59-4E58-93D9-286217E969EA}" srcOrd="3" destOrd="0" presId="urn:microsoft.com/office/officeart/2005/8/layout/hProcess4"/>
    <dgm:cxn modelId="{80523E1A-6758-4348-A973-7C36F3A760DC}" type="presParOf" srcId="{993B04E0-5253-4E2B-A768-F24C26742BCF}" destId="{48E2FDA7-309D-465C-A018-DBA0D1995341}" srcOrd="4" destOrd="0" presId="urn:microsoft.com/office/officeart/2005/8/layout/hProcess4"/>
    <dgm:cxn modelId="{5FF29ECF-9829-472D-A910-19068C7DCF08}" type="presParOf" srcId="{2CF9431C-30A4-4003-AB2F-0BED2750156D}" destId="{A0753F62-F3DC-498C-9B27-428CCF89AC19}" srcOrd="1" destOrd="0" presId="urn:microsoft.com/office/officeart/2005/8/layout/hProcess4"/>
    <dgm:cxn modelId="{E87D1B67-ADE7-4B27-9B3A-F427AB134E88}" type="presParOf" srcId="{2CF9431C-30A4-4003-AB2F-0BED2750156D}" destId="{DB218A1E-CBEC-4489-8999-2491BDD16FFF}" srcOrd="2" destOrd="0" presId="urn:microsoft.com/office/officeart/2005/8/layout/hProcess4"/>
    <dgm:cxn modelId="{F7DEC6F0-DAAE-4768-999A-3FB8103064EA}" type="presParOf" srcId="{DB218A1E-CBEC-4489-8999-2491BDD16FFF}" destId="{CDA665AB-2910-46A2-8D1C-3BEAE0449C19}" srcOrd="0" destOrd="0" presId="urn:microsoft.com/office/officeart/2005/8/layout/hProcess4"/>
    <dgm:cxn modelId="{9908F5BA-67FD-4107-AB15-C79107F5CECD}" type="presParOf" srcId="{DB218A1E-CBEC-4489-8999-2491BDD16FFF}" destId="{FBA02AD6-70F1-47DC-91DE-BF322C3D7BF3}" srcOrd="1" destOrd="0" presId="urn:microsoft.com/office/officeart/2005/8/layout/hProcess4"/>
    <dgm:cxn modelId="{1210F915-4C1E-40D9-AEE1-C90AFA08BBE1}" type="presParOf" srcId="{DB218A1E-CBEC-4489-8999-2491BDD16FFF}" destId="{8DDBBA63-7D87-4414-B1C4-99B6E9280D38}" srcOrd="2" destOrd="0" presId="urn:microsoft.com/office/officeart/2005/8/layout/hProcess4"/>
    <dgm:cxn modelId="{C6CB8240-8F8E-45A7-91A4-0FDC13B09199}" type="presParOf" srcId="{DB218A1E-CBEC-4489-8999-2491BDD16FFF}" destId="{8F5CCC80-A6D7-4700-8799-C23A7895D398}" srcOrd="3" destOrd="0" presId="urn:microsoft.com/office/officeart/2005/8/layout/hProcess4"/>
    <dgm:cxn modelId="{8FFA3085-E10C-4F15-85CA-99CF88C82EC0}" type="presParOf" srcId="{DB218A1E-CBEC-4489-8999-2491BDD16FFF}" destId="{75B08A2D-65EB-46D4-93CD-C4B8756733BB}" srcOrd="4" destOrd="0" presId="urn:microsoft.com/office/officeart/2005/8/layout/hProcess4"/>
    <dgm:cxn modelId="{AFB043E8-D338-4A19-8AA0-2FD1E962AA63}" type="presParOf" srcId="{2CF9431C-30A4-4003-AB2F-0BED2750156D}" destId="{232FC001-BD72-4551-9097-BD98D85E1D76}" srcOrd="3" destOrd="0" presId="urn:microsoft.com/office/officeart/2005/8/layout/hProcess4"/>
    <dgm:cxn modelId="{6073A55C-6FC4-43FB-B0CC-4451E2839410}" type="presParOf" srcId="{2CF9431C-30A4-4003-AB2F-0BED2750156D}" destId="{400B345A-96A3-4B9F-AAA1-DE0DA8318BB9}" srcOrd="4" destOrd="0" presId="urn:microsoft.com/office/officeart/2005/8/layout/hProcess4"/>
    <dgm:cxn modelId="{628BE8B0-69B1-4EB3-A826-DECA12D7DF33}" type="presParOf" srcId="{400B345A-96A3-4B9F-AAA1-DE0DA8318BB9}" destId="{4245AAEE-A69F-48DA-8C77-AA900FD6D6B8}" srcOrd="0" destOrd="0" presId="urn:microsoft.com/office/officeart/2005/8/layout/hProcess4"/>
    <dgm:cxn modelId="{7B707C2D-8E29-4FF3-92DC-05BB616DD359}" type="presParOf" srcId="{400B345A-96A3-4B9F-AAA1-DE0DA8318BB9}" destId="{07637ED7-1BA0-44EC-B446-B8B165F40DF3}" srcOrd="1" destOrd="0" presId="urn:microsoft.com/office/officeart/2005/8/layout/hProcess4"/>
    <dgm:cxn modelId="{4A63854F-F4F4-4A61-AEF8-233759A3FC2A}" type="presParOf" srcId="{400B345A-96A3-4B9F-AAA1-DE0DA8318BB9}" destId="{E5B334F4-E774-43D6-8302-685E7BF9CA3E}" srcOrd="2" destOrd="0" presId="urn:microsoft.com/office/officeart/2005/8/layout/hProcess4"/>
    <dgm:cxn modelId="{505348B4-EAD7-4BBE-966D-074746C3A31B}" type="presParOf" srcId="{400B345A-96A3-4B9F-AAA1-DE0DA8318BB9}" destId="{02B2593C-C6AC-4F30-9186-CE2CA98DF6CB}" srcOrd="3" destOrd="0" presId="urn:microsoft.com/office/officeart/2005/8/layout/hProcess4"/>
    <dgm:cxn modelId="{CC661F23-7BA3-4AF3-984A-77140CD92391}" type="presParOf" srcId="{400B345A-96A3-4B9F-AAA1-DE0DA8318BB9}" destId="{0CA92315-B2A6-4360-A007-8283CE008A3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8D39D4-4872-406E-8307-06E72E7D563F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57DB90-E188-42D4-9E75-48FD761D1396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Нет аттестационных листов!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4B478B-2A12-4BAB-8241-2C8A8AF2001E}" type="parTrans" cxnId="{D7A1A832-37A1-4957-AEB1-BBBDEFDFF946}">
      <dgm:prSet/>
      <dgm:spPr/>
      <dgm:t>
        <a:bodyPr/>
        <a:lstStyle/>
        <a:p>
          <a:endParaRPr lang="ru-RU"/>
        </a:p>
      </dgm:t>
    </dgm:pt>
    <dgm:pt modelId="{8E60DF4A-733C-48AC-BE8B-E395B93E8104}" type="sibTrans" cxnId="{D7A1A832-37A1-4957-AEB1-BBBDEFDFF946}">
      <dgm:prSet/>
      <dgm:spPr/>
      <dgm:t>
        <a:bodyPr/>
        <a:lstStyle/>
        <a:p>
          <a:endParaRPr lang="ru-RU"/>
        </a:p>
      </dgm:t>
    </dgm:pt>
    <dgm:pt modelId="{3E08C41D-851A-4CBF-BB29-5CDCC2AA5030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Что остается у аттестуемого?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89B947-1260-4EAD-8827-D5923D622B59}" type="parTrans" cxnId="{D59C0B47-DE0E-47AF-BFBF-69B29279764A}">
      <dgm:prSet/>
      <dgm:spPr/>
      <dgm:t>
        <a:bodyPr/>
        <a:lstStyle/>
        <a:p>
          <a:endParaRPr lang="ru-RU"/>
        </a:p>
      </dgm:t>
    </dgm:pt>
    <dgm:pt modelId="{06B2FC96-EC34-4A2A-82AC-C0A80FF11F24}" type="sibTrans" cxnId="{D59C0B47-DE0E-47AF-BFBF-69B29279764A}">
      <dgm:prSet/>
      <dgm:spPr/>
      <dgm:t>
        <a:bodyPr/>
        <a:lstStyle/>
        <a:p>
          <a:endParaRPr lang="ru-RU"/>
        </a:p>
      </dgm:t>
    </dgm:pt>
    <dgm:pt modelId="{7E13C873-85F5-418A-B98B-53D98CA05492}" type="pres">
      <dgm:prSet presAssocID="{008D39D4-4872-406E-8307-06E72E7D563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C619FB-69D4-403F-894E-1DF07D786668}" type="pres">
      <dgm:prSet presAssocID="{2857DB90-E188-42D4-9E75-48FD761D1396}" presName="upArrow" presStyleLbl="node1" presStyleIdx="0" presStyleCnt="2" custScaleX="46061" custScaleY="46208" custLinFactNeighborX="9980" custLinFactNeighborY="-14502"/>
      <dgm:spPr/>
    </dgm:pt>
    <dgm:pt modelId="{7C811F06-2E02-451E-805E-3144C0CBD12D}" type="pres">
      <dgm:prSet presAssocID="{2857DB90-E188-42D4-9E75-48FD761D1396}" presName="upArrowText" presStyleLbl="revTx" presStyleIdx="0" presStyleCnt="2" custScaleY="31339" custLinFactNeighborX="-14741" custLinFactNeighborY="-165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BEF90-44C0-4538-916E-34B5598AF04C}" type="pres">
      <dgm:prSet presAssocID="{3E08C41D-851A-4CBF-BB29-5CDCC2AA5030}" presName="downArrow" presStyleLbl="node1" presStyleIdx="1" presStyleCnt="2" custScaleX="52274" custScaleY="52470" custLinFactNeighborX="28358" custLinFactNeighborY="-77628"/>
      <dgm:spPr/>
    </dgm:pt>
    <dgm:pt modelId="{3F58B8E3-713C-4A0D-85DA-2B93F68313D4}" type="pres">
      <dgm:prSet presAssocID="{3E08C41D-851A-4CBF-BB29-5CDCC2AA5030}" presName="downArrowText" presStyleLbl="revTx" presStyleIdx="1" presStyleCnt="2" custScaleX="108765" custScaleY="44578" custLinFactNeighborX="7412" custLinFactNeighborY="-813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919B16-3EEB-4E70-9E64-FAA2EE1F301A}" type="presOf" srcId="{2857DB90-E188-42D4-9E75-48FD761D1396}" destId="{7C811F06-2E02-451E-805E-3144C0CBD12D}" srcOrd="0" destOrd="0" presId="urn:microsoft.com/office/officeart/2005/8/layout/arrow4"/>
    <dgm:cxn modelId="{D59C0B47-DE0E-47AF-BFBF-69B29279764A}" srcId="{008D39D4-4872-406E-8307-06E72E7D563F}" destId="{3E08C41D-851A-4CBF-BB29-5CDCC2AA5030}" srcOrd="1" destOrd="0" parTransId="{2E89B947-1260-4EAD-8827-D5923D622B59}" sibTransId="{06B2FC96-EC34-4A2A-82AC-C0A80FF11F24}"/>
    <dgm:cxn modelId="{5DA3E524-D471-435A-A874-49828D55017A}" type="presOf" srcId="{008D39D4-4872-406E-8307-06E72E7D563F}" destId="{7E13C873-85F5-418A-B98B-53D98CA05492}" srcOrd="0" destOrd="0" presId="urn:microsoft.com/office/officeart/2005/8/layout/arrow4"/>
    <dgm:cxn modelId="{D7A1A832-37A1-4957-AEB1-BBBDEFDFF946}" srcId="{008D39D4-4872-406E-8307-06E72E7D563F}" destId="{2857DB90-E188-42D4-9E75-48FD761D1396}" srcOrd="0" destOrd="0" parTransId="{E54B478B-2A12-4BAB-8241-2C8A8AF2001E}" sibTransId="{8E60DF4A-733C-48AC-BE8B-E395B93E8104}"/>
    <dgm:cxn modelId="{C6D98574-9426-455D-8E30-D469E811EBC2}" type="presOf" srcId="{3E08C41D-851A-4CBF-BB29-5CDCC2AA5030}" destId="{3F58B8E3-713C-4A0D-85DA-2B93F68313D4}" srcOrd="0" destOrd="0" presId="urn:microsoft.com/office/officeart/2005/8/layout/arrow4"/>
    <dgm:cxn modelId="{2B185834-A34D-49D6-B542-40A19BE24CD5}" type="presParOf" srcId="{7E13C873-85F5-418A-B98B-53D98CA05492}" destId="{EAC619FB-69D4-403F-894E-1DF07D786668}" srcOrd="0" destOrd="0" presId="urn:microsoft.com/office/officeart/2005/8/layout/arrow4"/>
    <dgm:cxn modelId="{35D69DA9-DB15-4761-9054-C0C6921A740B}" type="presParOf" srcId="{7E13C873-85F5-418A-B98B-53D98CA05492}" destId="{7C811F06-2E02-451E-805E-3144C0CBD12D}" srcOrd="1" destOrd="0" presId="urn:microsoft.com/office/officeart/2005/8/layout/arrow4"/>
    <dgm:cxn modelId="{A2C05742-BC09-4722-817D-EBD93BC7FAFA}" type="presParOf" srcId="{7E13C873-85F5-418A-B98B-53D98CA05492}" destId="{E02BEF90-44C0-4538-916E-34B5598AF04C}" srcOrd="2" destOrd="0" presId="urn:microsoft.com/office/officeart/2005/8/layout/arrow4"/>
    <dgm:cxn modelId="{229CEDB7-AE47-4D3F-B22C-6AB764C2CB72}" type="presParOf" srcId="{7E13C873-85F5-418A-B98B-53D98CA05492}" destId="{3F58B8E3-713C-4A0D-85DA-2B93F68313D4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6EF17A-C128-467F-B508-50F9539A8AC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D7400F-AFEF-4E0C-BA87-FAD6BEC13E5D}">
      <dgm:prSet phldrT="[Текст]" custT="1"/>
      <dgm:spPr/>
      <dgm:t>
        <a:bodyPr/>
        <a:lstStyle/>
        <a:p>
          <a:r>
            <a:rPr lang="ru-RU" sz="1800" b="1" u="sng" dirty="0" smtClean="0">
              <a:latin typeface="Arial" panose="020B0604020202020204" pitchFamily="34" charset="0"/>
              <a:cs typeface="Arial" panose="020B0604020202020204" pitchFamily="34" charset="0"/>
            </a:rPr>
            <a:t>Профессиональный стандарт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– повышение требований к профессиональным компетенциям педагога. Применяется при формировании кадровой политики, при организации обучения и аттестации педагогов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08359E-F131-4983-8595-83DC7DF685E6}" type="parTrans" cxnId="{B060B954-52E5-4708-806F-4A780B6E1F79}">
      <dgm:prSet/>
      <dgm:spPr/>
      <dgm:t>
        <a:bodyPr/>
        <a:lstStyle/>
        <a:p>
          <a:endParaRPr lang="ru-RU" sz="1800"/>
        </a:p>
      </dgm:t>
    </dgm:pt>
    <dgm:pt modelId="{CB81ADAD-C1FE-4A0D-9DC0-945AC7E04D78}" type="sibTrans" cxnId="{B060B954-52E5-4708-806F-4A780B6E1F79}">
      <dgm:prSet/>
      <dgm:spPr/>
      <dgm:t>
        <a:bodyPr/>
        <a:lstStyle/>
        <a:p>
          <a:endParaRPr lang="ru-RU" sz="1800"/>
        </a:p>
      </dgm:t>
    </dgm:pt>
    <dgm:pt modelId="{FCFA437F-556A-4790-8A83-C774C48EF05C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Приказ Министерства труда и социальной защиты РФ от 18.10.2013 г. № 554н «Об утверждении профессионального стандарта «Педагог»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67489E-97FC-4FC6-9CE3-AD7069E430C6}" type="parTrans" cxnId="{44988B73-10F3-4FD5-92CA-5DD16EF51706}">
      <dgm:prSet/>
      <dgm:spPr/>
      <dgm:t>
        <a:bodyPr/>
        <a:lstStyle/>
        <a:p>
          <a:endParaRPr lang="ru-RU" sz="1800"/>
        </a:p>
      </dgm:t>
    </dgm:pt>
    <dgm:pt modelId="{704D050B-685F-4E95-9260-7AF1D30DFD53}" type="sibTrans" cxnId="{44988B73-10F3-4FD5-92CA-5DD16EF51706}">
      <dgm:prSet/>
      <dgm:spPr/>
      <dgm:t>
        <a:bodyPr/>
        <a:lstStyle/>
        <a:p>
          <a:endParaRPr lang="ru-RU" sz="1800"/>
        </a:p>
      </dgm:t>
    </dgm:pt>
    <dgm:pt modelId="{B5F3341D-26B1-423A-97D7-37A21DDF7CF5}">
      <dgm:prSet phldrT="[Текст]" custT="1"/>
      <dgm:spPr/>
      <dgm:t>
        <a:bodyPr/>
        <a:lstStyle/>
        <a:p>
          <a:r>
            <a:rPr lang="ru-RU" sz="1800" b="1" u="sng" dirty="0" smtClean="0">
              <a:latin typeface="Arial" panose="020B0604020202020204" pitchFamily="34" charset="0"/>
              <a:cs typeface="Arial" panose="020B0604020202020204" pitchFamily="34" charset="0"/>
            </a:rPr>
            <a:t>Дорожная карта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– реализация основных направлений, мероприятий изменения сферы образования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4233CA-0FBD-4C91-A730-379C6A92EFBA}" type="parTrans" cxnId="{E25332D1-36A4-4C00-8C3D-CD6A8631188C}">
      <dgm:prSet/>
      <dgm:spPr/>
      <dgm:t>
        <a:bodyPr/>
        <a:lstStyle/>
        <a:p>
          <a:endParaRPr lang="ru-RU" sz="1800"/>
        </a:p>
      </dgm:t>
    </dgm:pt>
    <dgm:pt modelId="{E9B0A62A-5114-4F03-B88F-FDE83F65CD0F}" type="sibTrans" cxnId="{E25332D1-36A4-4C00-8C3D-CD6A8631188C}">
      <dgm:prSet/>
      <dgm:spPr/>
      <dgm:t>
        <a:bodyPr/>
        <a:lstStyle/>
        <a:p>
          <a:endParaRPr lang="ru-RU" sz="1800"/>
        </a:p>
      </dgm:t>
    </dgm:pt>
    <dgm:pt modelId="{9AC2AB25-3C52-492E-B216-0CDF51B6FC76}">
      <dgm:prSet phldrT="[Текст]" custT="1"/>
      <dgm:spPr/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Распоряжение Правительства РФ от 30.12.2012 г. № 2620-р Об утверждении плана мероприятий («дорожной карты») «Изменения в отраслях социальной сферы, направленные на повышение эффективности образования и науки»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8F7C21-2072-46D1-8420-6C89ED1B5681}" type="parTrans" cxnId="{87CCF841-A5EC-4F40-BBE0-4201CE8227DF}">
      <dgm:prSet/>
      <dgm:spPr/>
      <dgm:t>
        <a:bodyPr/>
        <a:lstStyle/>
        <a:p>
          <a:endParaRPr lang="ru-RU" sz="1800"/>
        </a:p>
      </dgm:t>
    </dgm:pt>
    <dgm:pt modelId="{8D85F787-7F7D-436C-8906-1CA287026222}" type="sibTrans" cxnId="{87CCF841-A5EC-4F40-BBE0-4201CE8227DF}">
      <dgm:prSet/>
      <dgm:spPr/>
      <dgm:t>
        <a:bodyPr/>
        <a:lstStyle/>
        <a:p>
          <a:endParaRPr lang="ru-RU" sz="1800"/>
        </a:p>
      </dgm:t>
    </dgm:pt>
    <dgm:pt modelId="{2A8768B6-5601-41CC-BCEC-6495FE0CC64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Высоко-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профессиональный педагог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E549F5-3ADA-40E8-B22C-6821AD64B9B7}" type="parTrans" cxnId="{A6D1AE95-21B9-45F2-8D29-64296CD9AD5D}">
      <dgm:prSet/>
      <dgm:spPr/>
      <dgm:t>
        <a:bodyPr/>
        <a:lstStyle/>
        <a:p>
          <a:endParaRPr lang="ru-RU" sz="1800"/>
        </a:p>
      </dgm:t>
    </dgm:pt>
    <dgm:pt modelId="{36807317-0F83-4FBD-B9D3-5B1BB5109106}" type="sibTrans" cxnId="{A6D1AE95-21B9-45F2-8D29-64296CD9AD5D}">
      <dgm:prSet/>
      <dgm:spPr/>
      <dgm:t>
        <a:bodyPr/>
        <a:lstStyle/>
        <a:p>
          <a:endParaRPr lang="ru-RU" sz="1800"/>
        </a:p>
      </dgm:t>
    </dgm:pt>
    <dgm:pt modelId="{DA81D7E4-4B09-45A3-95DA-76C2A2F745EE}">
      <dgm:prSet phldrT="[Текст]" custT="1"/>
      <dgm:spPr/>
      <dgm:t>
        <a:bodyPr/>
        <a:lstStyle/>
        <a:p>
          <a:endParaRPr lang="ru-RU" sz="1800" u="sng" dirty="0">
            <a:solidFill>
              <a:schemeClr val="tx2"/>
            </a:solidFill>
          </a:endParaRPr>
        </a:p>
      </dgm:t>
    </dgm:pt>
    <dgm:pt modelId="{BD15BB50-6E9F-4932-B977-C6A90122384D}" type="parTrans" cxnId="{54EA3618-89A2-40BF-A1C1-F41D95DA8ADA}">
      <dgm:prSet/>
      <dgm:spPr/>
      <dgm:t>
        <a:bodyPr/>
        <a:lstStyle/>
        <a:p>
          <a:endParaRPr lang="ru-RU" sz="1800"/>
        </a:p>
      </dgm:t>
    </dgm:pt>
    <dgm:pt modelId="{CC50C4EE-FC7A-425B-947C-3F65F8B6428A}" type="sibTrans" cxnId="{54EA3618-89A2-40BF-A1C1-F41D95DA8ADA}">
      <dgm:prSet/>
      <dgm:spPr/>
      <dgm:t>
        <a:bodyPr/>
        <a:lstStyle/>
        <a:p>
          <a:endParaRPr lang="ru-RU" sz="1800"/>
        </a:p>
      </dgm:t>
    </dgm:pt>
    <dgm:pt modelId="{FE145A5F-A70B-409D-8D01-9FE1571D8085}" type="pres">
      <dgm:prSet presAssocID="{446EF17A-C128-467F-B508-50F9539A8AC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3C4435A-0B8C-47D7-A0CD-0F5BB2A957F5}" type="pres">
      <dgm:prSet presAssocID="{E5D7400F-AFEF-4E0C-BA87-FAD6BEC13E5D}" presName="composite" presStyleCnt="0"/>
      <dgm:spPr/>
    </dgm:pt>
    <dgm:pt modelId="{7D9D057B-0980-4714-BA57-0DB616C2322A}" type="pres">
      <dgm:prSet presAssocID="{E5D7400F-AFEF-4E0C-BA87-FAD6BEC13E5D}" presName="bentUpArrow1" presStyleLbl="alignImgPlace1" presStyleIdx="0" presStyleCnt="2" custLinFactNeighborX="-6639" custLinFactNeighborY="40912"/>
      <dgm:spPr/>
    </dgm:pt>
    <dgm:pt modelId="{CBE97D3E-A9A5-47B0-978F-EAB0603D2251}" type="pres">
      <dgm:prSet presAssocID="{E5D7400F-AFEF-4E0C-BA87-FAD6BEC13E5D}" presName="ParentText" presStyleLbl="node1" presStyleIdx="0" presStyleCnt="3" custScaleX="234234" custScaleY="1731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162D4D-1F61-4C24-AE44-6A33A0318AFE}" type="pres">
      <dgm:prSet presAssocID="{E5D7400F-AFEF-4E0C-BA87-FAD6BEC13E5D}" presName="ChildText" presStyleLbl="revTx" presStyleIdx="0" presStyleCnt="3" custScaleX="239072" custLinFactX="62177" custLinFactNeighborX="100000" custLinFactNeighborY="-269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FAD0F-F781-407B-A668-0D8FFE261D28}" type="pres">
      <dgm:prSet presAssocID="{CB81ADAD-C1FE-4A0D-9DC0-945AC7E04D78}" presName="sibTrans" presStyleCnt="0"/>
      <dgm:spPr/>
    </dgm:pt>
    <dgm:pt modelId="{65FF99C7-7A6A-4CFD-AD11-EDC18D8CAA50}" type="pres">
      <dgm:prSet presAssocID="{B5F3341D-26B1-423A-97D7-37A21DDF7CF5}" presName="composite" presStyleCnt="0"/>
      <dgm:spPr/>
    </dgm:pt>
    <dgm:pt modelId="{8AFA607E-75BE-408C-9DA2-F1DB008F7F2A}" type="pres">
      <dgm:prSet presAssocID="{B5F3341D-26B1-423A-97D7-37A21DDF7CF5}" presName="bentUpArrow1" presStyleLbl="alignImgPlace1" presStyleIdx="1" presStyleCnt="2" custLinFactNeighborX="42557" custLinFactNeighborY="41448"/>
      <dgm:spPr/>
    </dgm:pt>
    <dgm:pt modelId="{D1425A64-9058-47A4-B2E0-27222350A182}" type="pres">
      <dgm:prSet presAssocID="{B5F3341D-26B1-423A-97D7-37A21DDF7CF5}" presName="ParentText" presStyleLbl="node1" presStyleIdx="1" presStyleCnt="3" custScaleX="166782" custScaleY="128244" custLinFactNeighborX="1173" custLinFactNeighborY="168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B9F39-77BE-48AA-9717-2E942ED3CE22}" type="pres">
      <dgm:prSet presAssocID="{B5F3341D-26B1-423A-97D7-37A21DDF7CF5}" presName="ChildText" presStyleLbl="revTx" presStyleIdx="1" presStyleCnt="3" custScaleX="223345" custScaleY="149287" custLinFactX="24700" custLinFactNeighborX="100000" custLinFactNeighborY="-246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BD52E-7BB2-4EB6-8179-22FBF83B0BB3}" type="pres">
      <dgm:prSet presAssocID="{E9B0A62A-5114-4F03-B88F-FDE83F65CD0F}" presName="sibTrans" presStyleCnt="0"/>
      <dgm:spPr/>
    </dgm:pt>
    <dgm:pt modelId="{C337F99C-CD08-42BE-8254-190C78A7CA6F}" type="pres">
      <dgm:prSet presAssocID="{2A8768B6-5601-41CC-BCEC-6495FE0CC646}" presName="composite" presStyleCnt="0"/>
      <dgm:spPr/>
    </dgm:pt>
    <dgm:pt modelId="{8EF68FFE-FB70-4E8A-B07B-41223BD7C984}" type="pres">
      <dgm:prSet presAssocID="{2A8768B6-5601-41CC-BCEC-6495FE0CC646}" presName="ParentText" presStyleLbl="node1" presStyleIdx="2" presStyleCnt="3" custScaleX="153411" custLinFactNeighborX="15321" custLinFactNeighborY="1882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D56B3-3138-42BD-866B-992747FA3556}" type="pres">
      <dgm:prSet presAssocID="{2A8768B6-5601-41CC-BCEC-6495FE0CC646}" presName="FinalChildText" presStyleLbl="revTx" presStyleIdx="2" presStyleCnt="3" custScaleX="121415" custLinFactNeighborX="-8767" custLinFactNeighborY="143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40087A-C23B-4BFE-AD65-69E0BA165982}" type="presOf" srcId="{2A8768B6-5601-41CC-BCEC-6495FE0CC646}" destId="{8EF68FFE-FB70-4E8A-B07B-41223BD7C984}" srcOrd="0" destOrd="0" presId="urn:microsoft.com/office/officeart/2005/8/layout/StepDownProcess"/>
    <dgm:cxn modelId="{2F14DDDF-2910-4E0B-B989-A14F5176CF7C}" type="presOf" srcId="{FCFA437F-556A-4790-8A83-C774C48EF05C}" destId="{BE162D4D-1F61-4C24-AE44-6A33A0318AFE}" srcOrd="0" destOrd="0" presId="urn:microsoft.com/office/officeart/2005/8/layout/StepDownProcess"/>
    <dgm:cxn modelId="{54EA3618-89A2-40BF-A1C1-F41D95DA8ADA}" srcId="{2A8768B6-5601-41CC-BCEC-6495FE0CC646}" destId="{DA81D7E4-4B09-45A3-95DA-76C2A2F745EE}" srcOrd="0" destOrd="0" parTransId="{BD15BB50-6E9F-4932-B977-C6A90122384D}" sibTransId="{CC50C4EE-FC7A-425B-947C-3F65F8B6428A}"/>
    <dgm:cxn modelId="{E25332D1-36A4-4C00-8C3D-CD6A8631188C}" srcId="{446EF17A-C128-467F-B508-50F9539A8ACB}" destId="{B5F3341D-26B1-423A-97D7-37A21DDF7CF5}" srcOrd="1" destOrd="0" parTransId="{B04233CA-0FBD-4C91-A730-379C6A92EFBA}" sibTransId="{E9B0A62A-5114-4F03-B88F-FDE83F65CD0F}"/>
    <dgm:cxn modelId="{602B3647-70B2-48FF-B222-2F56DAC65CAD}" type="presOf" srcId="{E5D7400F-AFEF-4E0C-BA87-FAD6BEC13E5D}" destId="{CBE97D3E-A9A5-47B0-978F-EAB0603D2251}" srcOrd="0" destOrd="0" presId="urn:microsoft.com/office/officeart/2005/8/layout/StepDownProcess"/>
    <dgm:cxn modelId="{19E49EE0-371E-4D00-8888-7DD5D4FCAB68}" type="presOf" srcId="{B5F3341D-26B1-423A-97D7-37A21DDF7CF5}" destId="{D1425A64-9058-47A4-B2E0-27222350A182}" srcOrd="0" destOrd="0" presId="urn:microsoft.com/office/officeart/2005/8/layout/StepDownProcess"/>
    <dgm:cxn modelId="{B060B954-52E5-4708-806F-4A780B6E1F79}" srcId="{446EF17A-C128-467F-B508-50F9539A8ACB}" destId="{E5D7400F-AFEF-4E0C-BA87-FAD6BEC13E5D}" srcOrd="0" destOrd="0" parTransId="{A008359E-F131-4983-8595-83DC7DF685E6}" sibTransId="{CB81ADAD-C1FE-4A0D-9DC0-945AC7E04D78}"/>
    <dgm:cxn modelId="{F1418319-2890-4325-8DB5-743427AD654E}" type="presOf" srcId="{DA81D7E4-4B09-45A3-95DA-76C2A2F745EE}" destId="{5C4D56B3-3138-42BD-866B-992747FA3556}" srcOrd="0" destOrd="0" presId="urn:microsoft.com/office/officeart/2005/8/layout/StepDownProcess"/>
    <dgm:cxn modelId="{44988B73-10F3-4FD5-92CA-5DD16EF51706}" srcId="{E5D7400F-AFEF-4E0C-BA87-FAD6BEC13E5D}" destId="{FCFA437F-556A-4790-8A83-C774C48EF05C}" srcOrd="0" destOrd="0" parTransId="{3767489E-97FC-4FC6-9CE3-AD7069E430C6}" sibTransId="{704D050B-685F-4E95-9260-7AF1D30DFD53}"/>
    <dgm:cxn modelId="{87CCF841-A5EC-4F40-BBE0-4201CE8227DF}" srcId="{B5F3341D-26B1-423A-97D7-37A21DDF7CF5}" destId="{9AC2AB25-3C52-492E-B216-0CDF51B6FC76}" srcOrd="0" destOrd="0" parTransId="{D28F7C21-2072-46D1-8420-6C89ED1B5681}" sibTransId="{8D85F787-7F7D-436C-8906-1CA287026222}"/>
    <dgm:cxn modelId="{D91E8674-5DE1-4515-8E31-DF5AF8A60F83}" type="presOf" srcId="{9AC2AB25-3C52-492E-B216-0CDF51B6FC76}" destId="{006B9F39-77BE-48AA-9717-2E942ED3CE22}" srcOrd="0" destOrd="0" presId="urn:microsoft.com/office/officeart/2005/8/layout/StepDownProcess"/>
    <dgm:cxn modelId="{A6D1AE95-21B9-45F2-8D29-64296CD9AD5D}" srcId="{446EF17A-C128-467F-B508-50F9539A8ACB}" destId="{2A8768B6-5601-41CC-BCEC-6495FE0CC646}" srcOrd="2" destOrd="0" parTransId="{3AE549F5-3ADA-40E8-B22C-6821AD64B9B7}" sibTransId="{36807317-0F83-4FBD-B9D3-5B1BB5109106}"/>
    <dgm:cxn modelId="{4B95B5EB-F92E-4774-AFEF-E39253CA39EB}" type="presOf" srcId="{446EF17A-C128-467F-B508-50F9539A8ACB}" destId="{FE145A5F-A70B-409D-8D01-9FE1571D8085}" srcOrd="0" destOrd="0" presId="urn:microsoft.com/office/officeart/2005/8/layout/StepDownProcess"/>
    <dgm:cxn modelId="{7C7DE264-8527-4EE7-9855-2783934E4942}" type="presParOf" srcId="{FE145A5F-A70B-409D-8D01-9FE1571D8085}" destId="{53C4435A-0B8C-47D7-A0CD-0F5BB2A957F5}" srcOrd="0" destOrd="0" presId="urn:microsoft.com/office/officeart/2005/8/layout/StepDownProcess"/>
    <dgm:cxn modelId="{F1D607A5-7A0A-4BB3-BBB9-F05F3EA732A0}" type="presParOf" srcId="{53C4435A-0B8C-47D7-A0CD-0F5BB2A957F5}" destId="{7D9D057B-0980-4714-BA57-0DB616C2322A}" srcOrd="0" destOrd="0" presId="urn:microsoft.com/office/officeart/2005/8/layout/StepDownProcess"/>
    <dgm:cxn modelId="{121AD596-68DD-43A6-82F3-55A1DD82CF68}" type="presParOf" srcId="{53C4435A-0B8C-47D7-A0CD-0F5BB2A957F5}" destId="{CBE97D3E-A9A5-47B0-978F-EAB0603D2251}" srcOrd="1" destOrd="0" presId="urn:microsoft.com/office/officeart/2005/8/layout/StepDownProcess"/>
    <dgm:cxn modelId="{4937756A-A7B9-411E-9D9D-09B34301DB14}" type="presParOf" srcId="{53C4435A-0B8C-47D7-A0CD-0F5BB2A957F5}" destId="{BE162D4D-1F61-4C24-AE44-6A33A0318AFE}" srcOrd="2" destOrd="0" presId="urn:microsoft.com/office/officeart/2005/8/layout/StepDownProcess"/>
    <dgm:cxn modelId="{D7EBA2DB-2A5E-42CF-83B8-0D74C8EDCA5B}" type="presParOf" srcId="{FE145A5F-A70B-409D-8D01-9FE1571D8085}" destId="{8CBFAD0F-F781-407B-A668-0D8FFE261D28}" srcOrd="1" destOrd="0" presId="urn:microsoft.com/office/officeart/2005/8/layout/StepDownProcess"/>
    <dgm:cxn modelId="{B0D15FD0-3D42-421A-9808-7EA4E81FDB45}" type="presParOf" srcId="{FE145A5F-A70B-409D-8D01-9FE1571D8085}" destId="{65FF99C7-7A6A-4CFD-AD11-EDC18D8CAA50}" srcOrd="2" destOrd="0" presId="urn:microsoft.com/office/officeart/2005/8/layout/StepDownProcess"/>
    <dgm:cxn modelId="{C3592A02-1B30-441C-B23D-9411D2195FB0}" type="presParOf" srcId="{65FF99C7-7A6A-4CFD-AD11-EDC18D8CAA50}" destId="{8AFA607E-75BE-408C-9DA2-F1DB008F7F2A}" srcOrd="0" destOrd="0" presId="urn:microsoft.com/office/officeart/2005/8/layout/StepDownProcess"/>
    <dgm:cxn modelId="{4D4B7406-0E80-4D5A-A4CE-54E1F4EC2910}" type="presParOf" srcId="{65FF99C7-7A6A-4CFD-AD11-EDC18D8CAA50}" destId="{D1425A64-9058-47A4-B2E0-27222350A182}" srcOrd="1" destOrd="0" presId="urn:microsoft.com/office/officeart/2005/8/layout/StepDownProcess"/>
    <dgm:cxn modelId="{46D09BB5-A8A1-405D-8B50-3BB509E43D16}" type="presParOf" srcId="{65FF99C7-7A6A-4CFD-AD11-EDC18D8CAA50}" destId="{006B9F39-77BE-48AA-9717-2E942ED3CE22}" srcOrd="2" destOrd="0" presId="urn:microsoft.com/office/officeart/2005/8/layout/StepDownProcess"/>
    <dgm:cxn modelId="{13212EED-ED54-47AB-B212-D79790178D15}" type="presParOf" srcId="{FE145A5F-A70B-409D-8D01-9FE1571D8085}" destId="{B4FBD52E-7BB2-4EB6-8179-22FBF83B0BB3}" srcOrd="3" destOrd="0" presId="urn:microsoft.com/office/officeart/2005/8/layout/StepDownProcess"/>
    <dgm:cxn modelId="{449085B7-06A2-48B5-9CF5-12DE35242AE0}" type="presParOf" srcId="{FE145A5F-A70B-409D-8D01-9FE1571D8085}" destId="{C337F99C-CD08-42BE-8254-190C78A7CA6F}" srcOrd="4" destOrd="0" presId="urn:microsoft.com/office/officeart/2005/8/layout/StepDownProcess"/>
    <dgm:cxn modelId="{8F961509-47ED-42A6-8844-147166326599}" type="presParOf" srcId="{C337F99C-CD08-42BE-8254-190C78A7CA6F}" destId="{8EF68FFE-FB70-4E8A-B07B-41223BD7C984}" srcOrd="0" destOrd="0" presId="urn:microsoft.com/office/officeart/2005/8/layout/StepDownProcess"/>
    <dgm:cxn modelId="{8AC7A6C6-F60B-4978-95A4-550FFEDDA687}" type="presParOf" srcId="{C337F99C-CD08-42BE-8254-190C78A7CA6F}" destId="{5C4D56B3-3138-42BD-866B-992747FA355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03ED2-A090-4A13-BB34-D46F779135FB}">
      <dsp:nvSpPr>
        <dsp:cNvPr id="0" name=""/>
        <dsp:cNvSpPr/>
      </dsp:nvSpPr>
      <dsp:spPr>
        <a:xfrm rot="10800000">
          <a:off x="1665524" y="1295"/>
          <a:ext cx="5472684" cy="1148266"/>
        </a:xfrm>
        <a:prstGeom prst="homePlate">
          <a:avLst/>
        </a:prstGeom>
        <a:solidFill>
          <a:schemeClr val="tx2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6354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Квалификационная категория устанавливается на 5 лет</a:t>
          </a:r>
          <a:endParaRPr lang="ru-RU" sz="2400" b="1" kern="1200" dirty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952590" y="1295"/>
        <a:ext cx="5185618" cy="1148266"/>
      </dsp:txXfrm>
    </dsp:sp>
    <dsp:sp modelId="{E20F7C4F-F3D9-4C89-A287-6D14E68719C4}">
      <dsp:nvSpPr>
        <dsp:cNvPr id="0" name=""/>
        <dsp:cNvSpPr/>
      </dsp:nvSpPr>
      <dsp:spPr>
        <a:xfrm>
          <a:off x="1091391" y="1295"/>
          <a:ext cx="1148266" cy="11482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B8146-62C1-47B1-AF52-A8266698136F}">
      <dsp:nvSpPr>
        <dsp:cNvPr id="0" name=""/>
        <dsp:cNvSpPr/>
      </dsp:nvSpPr>
      <dsp:spPr>
        <a:xfrm rot="10800000">
          <a:off x="1522495" y="1324738"/>
          <a:ext cx="5671123" cy="1148266"/>
        </a:xfrm>
        <a:prstGeom prst="homePlate">
          <a:avLst/>
        </a:prstGeom>
        <a:solidFill>
          <a:schemeClr val="tx2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6354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Срок действия категории </a:t>
          </a:r>
          <a:r>
            <a:rPr lang="ru-RU" sz="2400" b="1" u="sng" kern="1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продлению не подлежит</a:t>
          </a:r>
          <a:endParaRPr lang="ru-RU" sz="2400" b="1" u="sng" kern="1200" dirty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809561" y="1324738"/>
        <a:ext cx="5384057" cy="1148266"/>
      </dsp:txXfrm>
    </dsp:sp>
    <dsp:sp modelId="{9D798A2D-0A95-47DF-ABCB-FB396D19079D}">
      <dsp:nvSpPr>
        <dsp:cNvPr id="0" name=""/>
        <dsp:cNvSpPr/>
      </dsp:nvSpPr>
      <dsp:spPr>
        <a:xfrm>
          <a:off x="1020389" y="1392268"/>
          <a:ext cx="1148266" cy="11482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A2116E-1248-4C29-8187-BC7B557B5638}">
      <dsp:nvSpPr>
        <dsp:cNvPr id="0" name=""/>
        <dsp:cNvSpPr/>
      </dsp:nvSpPr>
      <dsp:spPr>
        <a:xfrm rot="10800000">
          <a:off x="1665524" y="2983360"/>
          <a:ext cx="5472684" cy="1541306"/>
        </a:xfrm>
        <a:prstGeom prst="homePlate">
          <a:avLst/>
        </a:prstGeom>
        <a:solidFill>
          <a:schemeClr val="tx2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6354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Квалификационные категории, установленные до утверждения Порядка проведения аттестации, сохраняются в течение срока, на который они были установлены</a:t>
          </a:r>
          <a:endParaRPr lang="ru-RU" sz="1800" b="1" kern="1200" dirty="0">
            <a:solidFill>
              <a:schemeClr val="bg2">
                <a:lumMod val="2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050850" y="2983360"/>
        <a:ext cx="5087358" cy="1541306"/>
      </dsp:txXfrm>
    </dsp:sp>
    <dsp:sp modelId="{7364FE55-62EB-4227-8A7A-7546DCEC5018}">
      <dsp:nvSpPr>
        <dsp:cNvPr id="0" name=""/>
        <dsp:cNvSpPr/>
      </dsp:nvSpPr>
      <dsp:spPr>
        <a:xfrm>
          <a:off x="1091391" y="3179880"/>
          <a:ext cx="1148266" cy="114826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81C4C-8FF8-4311-A777-11968D8ED285}">
      <dsp:nvSpPr>
        <dsp:cNvPr id="0" name=""/>
        <dsp:cNvSpPr/>
      </dsp:nvSpPr>
      <dsp:spPr>
        <a:xfrm rot="5400000">
          <a:off x="-215690" y="215867"/>
          <a:ext cx="1437937" cy="10065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-5400000">
        <a:off x="1" y="503454"/>
        <a:ext cx="1006556" cy="431381"/>
      </dsp:txXfrm>
    </dsp:sp>
    <dsp:sp modelId="{AA316C85-E2F0-4355-9BFF-5807A13426CE}">
      <dsp:nvSpPr>
        <dsp:cNvPr id="0" name=""/>
        <dsp:cNvSpPr/>
      </dsp:nvSpPr>
      <dsp:spPr>
        <a:xfrm rot="5400000">
          <a:off x="4150748" y="-3144015"/>
          <a:ext cx="934659" cy="72230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Непосредственно в аттестационную комиссию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06556" y="45803"/>
        <a:ext cx="7177417" cy="843407"/>
      </dsp:txXfrm>
    </dsp:sp>
    <dsp:sp modelId="{5663C70B-DF5B-4402-967E-9EB1A783A598}">
      <dsp:nvSpPr>
        <dsp:cNvPr id="0" name=""/>
        <dsp:cNvSpPr/>
      </dsp:nvSpPr>
      <dsp:spPr>
        <a:xfrm rot="5400000">
          <a:off x="-215690" y="1457371"/>
          <a:ext cx="1437937" cy="10065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-5400000">
        <a:off x="1" y="1744958"/>
        <a:ext cx="1006556" cy="431381"/>
      </dsp:txXfrm>
    </dsp:sp>
    <dsp:sp modelId="{7197603C-7B4C-4F96-A12E-1E462B73DC4E}">
      <dsp:nvSpPr>
        <dsp:cNvPr id="0" name=""/>
        <dsp:cNvSpPr/>
      </dsp:nvSpPr>
      <dsp:spPr>
        <a:xfrm rot="5400000">
          <a:off x="4150748" y="-1902511"/>
          <a:ext cx="934659" cy="72230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 почте письмом с уведомлением о вручении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06556" y="1287307"/>
        <a:ext cx="7177417" cy="843407"/>
      </dsp:txXfrm>
    </dsp:sp>
    <dsp:sp modelId="{FAA9FA65-B92D-49FE-8AF7-07215DD07F6C}">
      <dsp:nvSpPr>
        <dsp:cNvPr id="0" name=""/>
        <dsp:cNvSpPr/>
      </dsp:nvSpPr>
      <dsp:spPr>
        <a:xfrm rot="5400000">
          <a:off x="-215690" y="2698875"/>
          <a:ext cx="1437937" cy="10065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-5400000">
        <a:off x="1" y="2986462"/>
        <a:ext cx="1006556" cy="431381"/>
      </dsp:txXfrm>
    </dsp:sp>
    <dsp:sp modelId="{6C980ED7-2DAA-4346-A1BF-B7BE91667579}">
      <dsp:nvSpPr>
        <dsp:cNvPr id="0" name=""/>
        <dsp:cNvSpPr/>
      </dsp:nvSpPr>
      <dsp:spPr>
        <a:xfrm rot="5400000">
          <a:off x="4150748" y="-661007"/>
          <a:ext cx="934659" cy="72230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В форме электронного документа (сеть «Интернет»)</a:t>
          </a:r>
          <a:endParaRPr lang="ru-RU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06556" y="2528811"/>
        <a:ext cx="7177417" cy="8434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FB2A0-F305-45D4-BA7E-272A8999305D}">
      <dsp:nvSpPr>
        <dsp:cNvPr id="0" name=""/>
        <dsp:cNvSpPr/>
      </dsp:nvSpPr>
      <dsp:spPr>
        <a:xfrm>
          <a:off x="172169" y="771205"/>
          <a:ext cx="2329492" cy="1481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Имею первую категорию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6272" y="805308"/>
        <a:ext cx="2261286" cy="1096162"/>
      </dsp:txXfrm>
    </dsp:sp>
    <dsp:sp modelId="{A0753F62-F3DC-498C-9B27-428CCF89AC19}">
      <dsp:nvSpPr>
        <dsp:cNvPr id="0" name=""/>
        <dsp:cNvSpPr/>
      </dsp:nvSpPr>
      <dsp:spPr>
        <a:xfrm>
          <a:off x="1966794" y="1348859"/>
          <a:ext cx="1802723" cy="1802723"/>
        </a:xfrm>
        <a:prstGeom prst="leftCircularArrow">
          <a:avLst>
            <a:gd name="adj1" fmla="val 4793"/>
            <a:gd name="adj2" fmla="val 613749"/>
            <a:gd name="adj3" fmla="val 2020285"/>
            <a:gd name="adj4" fmla="val 8655515"/>
            <a:gd name="adj5" fmla="val 559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A721A-BA59-4E58-93D9-286217E969EA}">
      <dsp:nvSpPr>
        <dsp:cNvPr id="0" name=""/>
        <dsp:cNvSpPr/>
      </dsp:nvSpPr>
      <dsp:spPr>
        <a:xfrm>
          <a:off x="1413991" y="2086940"/>
          <a:ext cx="1597090" cy="635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заявление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32593" y="2105542"/>
        <a:ext cx="1559886" cy="597906"/>
      </dsp:txXfrm>
    </dsp:sp>
    <dsp:sp modelId="{FBA02AD6-70F1-47DC-91DE-BF322C3D7BF3}">
      <dsp:nvSpPr>
        <dsp:cNvPr id="0" name=""/>
        <dsp:cNvSpPr/>
      </dsp:nvSpPr>
      <dsp:spPr>
        <a:xfrm>
          <a:off x="2913142" y="647192"/>
          <a:ext cx="2170769" cy="1728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На высшую категорию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52912" y="1057289"/>
        <a:ext cx="2091229" cy="1278323"/>
      </dsp:txXfrm>
    </dsp:sp>
    <dsp:sp modelId="{232FC001-BD72-4551-9097-BD98D85E1D76}">
      <dsp:nvSpPr>
        <dsp:cNvPr id="0" name=""/>
        <dsp:cNvSpPr/>
      </dsp:nvSpPr>
      <dsp:spPr>
        <a:xfrm>
          <a:off x="4428937" y="-202597"/>
          <a:ext cx="2367465" cy="2367465"/>
        </a:xfrm>
        <a:prstGeom prst="circularArrow">
          <a:avLst>
            <a:gd name="adj1" fmla="val 3650"/>
            <a:gd name="adj2" fmla="val 454498"/>
            <a:gd name="adj3" fmla="val 19409165"/>
            <a:gd name="adj4" fmla="val 12614684"/>
            <a:gd name="adj5" fmla="val 42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5CCC80-A6D7-4700-8799-C23A7895D398}">
      <dsp:nvSpPr>
        <dsp:cNvPr id="0" name=""/>
        <dsp:cNvSpPr/>
      </dsp:nvSpPr>
      <dsp:spPr>
        <a:xfrm>
          <a:off x="3872389" y="432047"/>
          <a:ext cx="1597090" cy="635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когда?</a:t>
          </a:r>
          <a:endParaRPr lang="ru-RU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0991" y="450649"/>
        <a:ext cx="1559886" cy="597906"/>
      </dsp:txXfrm>
    </dsp:sp>
    <dsp:sp modelId="{07637ED7-1BA0-44EC-B446-B8B165F40DF3}">
      <dsp:nvSpPr>
        <dsp:cNvPr id="0" name=""/>
        <dsp:cNvSpPr/>
      </dsp:nvSpPr>
      <dsp:spPr>
        <a:xfrm>
          <a:off x="5508007" y="771205"/>
          <a:ext cx="2496642" cy="1481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Только через два года после установления первой категории!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42110" y="805308"/>
        <a:ext cx="2428436" cy="1096162"/>
      </dsp:txXfrm>
    </dsp:sp>
    <dsp:sp modelId="{02B2593C-C6AC-4F30-9186-CE2CA98DF6CB}">
      <dsp:nvSpPr>
        <dsp:cNvPr id="0" name=""/>
        <dsp:cNvSpPr/>
      </dsp:nvSpPr>
      <dsp:spPr>
        <a:xfrm>
          <a:off x="5757523" y="2304255"/>
          <a:ext cx="2003294" cy="6351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Это знаем!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76125" y="2322857"/>
        <a:ext cx="1966090" cy="5979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619FB-69D4-403F-894E-1DF07D786668}">
      <dsp:nvSpPr>
        <dsp:cNvPr id="0" name=""/>
        <dsp:cNvSpPr/>
      </dsp:nvSpPr>
      <dsp:spPr>
        <a:xfrm>
          <a:off x="540789" y="235245"/>
          <a:ext cx="1250909" cy="1003851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11F06-2E02-451E-805E-3144C0CBD12D}">
      <dsp:nvSpPr>
        <dsp:cNvPr id="0" name=""/>
        <dsp:cNvSpPr/>
      </dsp:nvSpPr>
      <dsp:spPr>
        <a:xfrm>
          <a:off x="1655217" y="351982"/>
          <a:ext cx="4608576" cy="680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Нет аттестационных листов!</a:t>
          </a:r>
          <a:endParaRPr lang="ru-RU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5217" y="351982"/>
        <a:ext cx="4608576" cy="680827"/>
      </dsp:txXfrm>
    </dsp:sp>
    <dsp:sp modelId="{E02BEF90-44C0-4538-916E-34B5598AF04C}">
      <dsp:nvSpPr>
        <dsp:cNvPr id="0" name=""/>
        <dsp:cNvSpPr/>
      </dsp:nvSpPr>
      <dsp:spPr>
        <a:xfrm>
          <a:off x="1770257" y="1149337"/>
          <a:ext cx="1419640" cy="113989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58B8E3-713C-4A0D-85DA-2B93F68313D4}">
      <dsp:nvSpPr>
        <dsp:cNvPr id="0" name=""/>
        <dsp:cNvSpPr/>
      </dsp:nvSpPr>
      <dsp:spPr>
        <a:xfrm>
          <a:off x="3217082" y="1153595"/>
          <a:ext cx="5012517" cy="968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Что остается у аттестуемого?</a:t>
          </a:r>
          <a:endParaRPr lang="ru-RU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7082" y="1153595"/>
        <a:ext cx="5012517" cy="9684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9D057B-0980-4714-BA57-0DB616C2322A}">
      <dsp:nvSpPr>
        <dsp:cNvPr id="0" name=""/>
        <dsp:cNvSpPr/>
      </dsp:nvSpPr>
      <dsp:spPr>
        <a:xfrm rot="5400000">
          <a:off x="1331205" y="1998991"/>
          <a:ext cx="1004286" cy="114334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E97D3E-A9A5-47B0-978F-EAB0603D2251}">
      <dsp:nvSpPr>
        <dsp:cNvPr id="0" name=""/>
        <dsp:cNvSpPr/>
      </dsp:nvSpPr>
      <dsp:spPr>
        <a:xfrm>
          <a:off x="6338" y="41952"/>
          <a:ext cx="3960023" cy="204917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Профессиональный стандарт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повышение требований к профессиональным компетенциям педагога. Применяется при формировании кадровой политики, при организации обучения и аттестации педагогов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6388" y="142002"/>
        <a:ext cx="3759923" cy="1849071"/>
      </dsp:txXfrm>
    </dsp:sp>
    <dsp:sp modelId="{BE162D4D-1F61-4C24-AE44-6A33A0318AFE}">
      <dsp:nvSpPr>
        <dsp:cNvPr id="0" name=""/>
        <dsp:cNvSpPr/>
      </dsp:nvSpPr>
      <dsp:spPr>
        <a:xfrm>
          <a:off x="3970778" y="329990"/>
          <a:ext cx="2939631" cy="956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Приказ Министерства труда и социальной защиты РФ от 18.10.2013 г. № 554н «Об утверждении профессионального стандарта «Педагог»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70778" y="329990"/>
        <a:ext cx="2939631" cy="956463"/>
      </dsp:txXfrm>
    </dsp:sp>
    <dsp:sp modelId="{8AFA607E-75BE-408C-9DA2-F1DB008F7F2A}">
      <dsp:nvSpPr>
        <dsp:cNvPr id="0" name=""/>
        <dsp:cNvSpPr/>
      </dsp:nvSpPr>
      <dsp:spPr>
        <a:xfrm rot="5400000">
          <a:off x="3680276" y="3452147"/>
          <a:ext cx="1004286" cy="114334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425A64-9058-47A4-B2E0-27222350A182}">
      <dsp:nvSpPr>
        <dsp:cNvPr id="0" name=""/>
        <dsp:cNvSpPr/>
      </dsp:nvSpPr>
      <dsp:spPr>
        <a:xfrm>
          <a:off x="2382941" y="2003388"/>
          <a:ext cx="2819661" cy="151761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latin typeface="Arial" panose="020B0604020202020204" pitchFamily="34" charset="0"/>
              <a:cs typeface="Arial" panose="020B0604020202020204" pitchFamily="34" charset="0"/>
            </a:rPr>
            <a:t>Дорожная карта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– реализация основных направлений, мероприятий изменения сферы образования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57038" y="2077485"/>
        <a:ext cx="2671467" cy="1369425"/>
      </dsp:txXfrm>
    </dsp:sp>
    <dsp:sp modelId="{006B9F39-77BE-48AA-9717-2E942ED3CE22}">
      <dsp:nvSpPr>
        <dsp:cNvPr id="0" name=""/>
        <dsp:cNvSpPr/>
      </dsp:nvSpPr>
      <dsp:spPr>
        <a:xfrm>
          <a:off x="5393242" y="1612779"/>
          <a:ext cx="2746252" cy="1427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Распоряжение Правительства РФ от 30.12.2012 г. № 2620-р Об утверждении плана мероприятий («дорожной карты») «Изменения в отраслях социальной сферы, направленные на повышение эффективности образования и науки»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93242" y="1612779"/>
        <a:ext cx="2746252" cy="1427875"/>
      </dsp:txXfrm>
    </dsp:sp>
    <dsp:sp modelId="{8EF68FFE-FB70-4E8A-B07B-41223BD7C984}">
      <dsp:nvSpPr>
        <dsp:cNvPr id="0" name=""/>
        <dsp:cNvSpPr/>
      </dsp:nvSpPr>
      <dsp:spPr>
        <a:xfrm>
          <a:off x="4978903" y="3342578"/>
          <a:ext cx="2593608" cy="118338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Высоко-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профессиональный педагог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36681" y="3400356"/>
        <a:ext cx="2478052" cy="1067828"/>
      </dsp:txXfrm>
    </dsp:sp>
    <dsp:sp modelId="{5C4D56B3-3138-42BD-866B-992747FA3556}">
      <dsp:nvSpPr>
        <dsp:cNvPr id="0" name=""/>
        <dsp:cNvSpPr/>
      </dsp:nvSpPr>
      <dsp:spPr>
        <a:xfrm>
          <a:off x="6622541" y="3550348"/>
          <a:ext cx="1492920" cy="956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u="sng" kern="1200" dirty="0">
            <a:solidFill>
              <a:schemeClr val="tx2"/>
            </a:solidFill>
          </a:endParaRPr>
        </a:p>
      </dsp:txBody>
      <dsp:txXfrm>
        <a:off x="6622541" y="3550348"/>
        <a:ext cx="1492920" cy="956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FDAA8-A0E6-47D7-829C-05F426091373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1F947-D34A-4483-849F-FF2472D167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5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096AB-A6BF-4100-B285-E6C501685431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968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2F57A7-841C-499A-8A8E-EE48CC62FD8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047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F7E848-455B-42A2-BE8E-402CA45D9240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602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1571CF-F5D2-4D8B-A83B-03D792C48271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08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54DE1E-7C02-4C3D-A5C5-F172E66BBB84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872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6239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4F81BD">
                  <a:tint val="20000"/>
                </a:srgbClr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639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44846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493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886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1692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6604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208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082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33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669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455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4306" tIns="52153" rIns="104306" bIns="52153" anchor="ctr"/>
            <a:lstStyle>
              <a:lvl1pPr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8918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309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306" tIns="52153" rIns="104306" bIns="52153"/>
            <a:lstStyle>
              <a:lvl1pPr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918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309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90"/>
              <a:chOff x="0" y="672"/>
              <a:chExt cx="1806" cy="1990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8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4306" tIns="52153" rIns="104306" bIns="52153"/>
              <a:lstStyle>
                <a:lvl1pPr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891859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309" b="0" i="0" u="none" strike="noStrike" kern="1200" cap="none" spc="0" normalizeH="0" baseline="0" noProof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4306" tIns="52153" rIns="104306" bIns="52153"/>
              <a:lstStyle>
                <a:lvl1pPr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891859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309" b="0" i="0" u="none" strike="noStrike" kern="1200" cap="none" spc="0" normalizeH="0" baseline="0" noProof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4306" tIns="52153" rIns="104306" bIns="52153"/>
              <a:lstStyle>
                <a:lvl1pPr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891859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309" b="0" i="0" u="none" strike="noStrike" kern="1200" cap="none" spc="0" normalizeH="0" baseline="0" noProof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8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4306" tIns="52153" rIns="104306" bIns="52153"/>
              <a:lstStyle>
                <a:lvl1pPr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891859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309" b="0" i="0" u="none" strike="noStrike" kern="1200" cap="none" spc="0" normalizeH="0" baseline="0" noProof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4306" tIns="52153" rIns="104306" bIns="52153"/>
              <a:lstStyle>
                <a:lvl1pPr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891859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309" b="0" i="0" u="none" strike="noStrike" kern="1200" cap="none" spc="0" normalizeH="0" baseline="0" noProof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4306" tIns="52153" rIns="104306" bIns="52153"/>
              <a:lstStyle>
                <a:lvl1pPr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891859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309" b="0" i="0" u="none" strike="noStrike" kern="1200" cap="none" spc="0" normalizeH="0" baseline="0" noProof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4306" tIns="52153" rIns="104306" bIns="52153"/>
              <a:lstStyle>
                <a:lvl1pPr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891859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309" b="0" i="0" u="none" strike="noStrike" kern="1200" cap="none" spc="0" normalizeH="0" baseline="0" noProof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4306" tIns="52153" rIns="104306" bIns="52153"/>
              <a:lstStyle>
                <a:lvl1pPr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891859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309" b="0" i="0" u="none" strike="noStrike" kern="1200" cap="none" spc="0" normalizeH="0" baseline="0" noProof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8"/>
                <a:ext cx="363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4306" tIns="52153" rIns="104306" bIns="52153"/>
              <a:lstStyle>
                <a:lvl1pPr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891859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309" b="0" i="0" u="none" strike="noStrike" kern="1200" cap="none" spc="0" normalizeH="0" baseline="0" noProof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8"/>
                <a:ext cx="368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04306" tIns="52153" rIns="104306" bIns="52153"/>
              <a:lstStyle>
                <a:lvl1pPr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1042988" eaLnBrk="0" hangingPunct="0"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104298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1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891859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altLang="ru-RU" sz="2309" b="0" i="0" u="none" strike="noStrike" kern="1200" cap="none" spc="0" normalizeH="0" baseline="0" noProof="0" smtClean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266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529" y="1828608"/>
            <a:ext cx="6020433" cy="2210168"/>
          </a:xfrm>
        </p:spPr>
        <p:txBody>
          <a:bodyPr/>
          <a:lstStyle>
            <a:lvl1pPr>
              <a:defRPr sz="4874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529" y="4267712"/>
            <a:ext cx="6020433" cy="1752296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335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472" y="6248943"/>
            <a:ext cx="2133962" cy="456433"/>
          </a:xfrm>
        </p:spPr>
        <p:txBody>
          <a:bodyPr/>
          <a:lstStyle>
            <a:lvl1pPr>
              <a:defRPr dirty="0"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781903"/>
            <a:fld id="{0DD35D8A-CF29-49CF-94D0-39F66F989521}" type="slidenum">
              <a:rPr lang="ru-RU" altLang="ru-RU" smtClean="0">
                <a:solidFill>
                  <a:srgbClr val="003300"/>
                </a:solidFill>
                <a:cs typeface="+mn-cs"/>
              </a:rPr>
              <a:pPr defTabSz="781903"/>
              <a:t>‹#›</a:t>
            </a:fld>
            <a:endParaRPr lang="ru-RU" altLang="ru-RU" smtClean="0">
              <a:solidFill>
                <a:srgbClr val="0033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6210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/>
            <a:fld id="{68761196-1A36-42B9-80B3-131F78DC85D1}" type="slidenum">
              <a:rPr lang="ru-RU" altLang="ru-RU" smtClean="0">
                <a:solidFill>
                  <a:srgbClr val="003300"/>
                </a:solidFill>
                <a:cs typeface="+mn-cs"/>
              </a:rPr>
              <a:pPr defTabSz="781903"/>
              <a:t>‹#›</a:t>
            </a:fld>
            <a:endParaRPr lang="ru-RU" altLang="ru-RU" smtClean="0">
              <a:solidFill>
                <a:srgbClr val="003300"/>
              </a:solidFill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8055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 anchor="t"/>
          <a:lstStyle>
            <a:lvl1pPr algn="l">
              <a:defRPr sz="342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710"/>
            </a:lvl1pPr>
            <a:lvl2pPr marL="390952" indent="0">
              <a:buNone/>
              <a:defRPr sz="1539"/>
            </a:lvl2pPr>
            <a:lvl3pPr marL="781903" indent="0">
              <a:buNone/>
              <a:defRPr sz="1368"/>
            </a:lvl3pPr>
            <a:lvl4pPr marL="1172855" indent="0">
              <a:buNone/>
              <a:defRPr sz="1197"/>
            </a:lvl4pPr>
            <a:lvl5pPr marL="1563807" indent="0">
              <a:buNone/>
              <a:defRPr sz="1197"/>
            </a:lvl5pPr>
            <a:lvl6pPr marL="1954759" indent="0">
              <a:buNone/>
              <a:defRPr sz="1197"/>
            </a:lvl6pPr>
            <a:lvl7pPr marL="2345710" indent="0">
              <a:buNone/>
              <a:defRPr sz="1197"/>
            </a:lvl7pPr>
            <a:lvl8pPr marL="2736662" indent="0">
              <a:buNone/>
              <a:defRPr sz="1197"/>
            </a:lvl8pPr>
            <a:lvl9pPr marL="3127614" indent="0">
              <a:buNone/>
              <a:defRPr sz="119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/>
            <a:fld id="{6931561A-A0DB-4A46-B273-FEB888231CFC}" type="slidenum">
              <a:rPr lang="ru-RU" altLang="ru-RU" smtClean="0">
                <a:solidFill>
                  <a:srgbClr val="003300"/>
                </a:solidFill>
                <a:cs typeface="+mn-cs"/>
              </a:rPr>
              <a:pPr defTabSz="781903"/>
              <a:t>‹#›</a:t>
            </a:fld>
            <a:endParaRPr lang="ru-RU" altLang="ru-RU" smtClean="0">
              <a:solidFill>
                <a:srgbClr val="003300"/>
              </a:solidFill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656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472" y="1981232"/>
            <a:ext cx="4049369" cy="3886152"/>
          </a:xfrm>
        </p:spPr>
        <p:txBody>
          <a:bodyPr/>
          <a:lstStyle>
            <a:lvl1pPr>
              <a:defRPr sz="2394"/>
            </a:lvl1pPr>
            <a:lvl2pPr>
              <a:defRPr sz="2052"/>
            </a:lvl2pPr>
            <a:lvl3pPr>
              <a:defRPr sz="1710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7159" y="1981232"/>
            <a:ext cx="4049370" cy="3886152"/>
          </a:xfrm>
        </p:spPr>
        <p:txBody>
          <a:bodyPr/>
          <a:lstStyle>
            <a:lvl1pPr>
              <a:defRPr sz="2394"/>
            </a:lvl1pPr>
            <a:lvl2pPr>
              <a:defRPr sz="2052"/>
            </a:lvl2pPr>
            <a:lvl3pPr>
              <a:defRPr sz="1710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/>
            <a:fld id="{87AE4DF7-0C9C-4A77-B8C0-80B9C51C5698}" type="slidenum">
              <a:rPr lang="ru-RU" altLang="ru-RU" smtClean="0">
                <a:solidFill>
                  <a:srgbClr val="003300"/>
                </a:solidFill>
                <a:cs typeface="+mn-cs"/>
              </a:rPr>
              <a:pPr defTabSz="781903"/>
              <a:t>‹#›</a:t>
            </a:fld>
            <a:endParaRPr lang="ru-RU" altLang="ru-RU" smtClean="0">
              <a:solidFill>
                <a:srgbClr val="003300"/>
              </a:solidFill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01349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052" b="1"/>
            </a:lvl1pPr>
            <a:lvl2pPr marL="390952" indent="0">
              <a:buNone/>
              <a:defRPr sz="1710" b="1"/>
            </a:lvl2pPr>
            <a:lvl3pPr marL="781903" indent="0">
              <a:buNone/>
              <a:defRPr sz="1539" b="1"/>
            </a:lvl3pPr>
            <a:lvl4pPr marL="1172855" indent="0">
              <a:buNone/>
              <a:defRPr sz="1368" b="1"/>
            </a:lvl4pPr>
            <a:lvl5pPr marL="1563807" indent="0">
              <a:buNone/>
              <a:defRPr sz="1368" b="1"/>
            </a:lvl5pPr>
            <a:lvl6pPr marL="1954759" indent="0">
              <a:buNone/>
              <a:defRPr sz="1368" b="1"/>
            </a:lvl6pPr>
            <a:lvl7pPr marL="2345710" indent="0">
              <a:buNone/>
              <a:defRPr sz="1368" b="1"/>
            </a:lvl7pPr>
            <a:lvl8pPr marL="2736662" indent="0">
              <a:buNone/>
              <a:defRPr sz="1368" b="1"/>
            </a:lvl8pPr>
            <a:lvl9pPr marL="3127614" indent="0">
              <a:buNone/>
              <a:defRPr sz="13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052"/>
            </a:lvl1pPr>
            <a:lvl2pPr>
              <a:defRPr sz="1710"/>
            </a:lvl2pPr>
            <a:lvl3pPr>
              <a:defRPr sz="1539"/>
            </a:lvl3pPr>
            <a:lvl4pPr>
              <a:defRPr sz="1368"/>
            </a:lvl4pPr>
            <a:lvl5pPr>
              <a:defRPr sz="1368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052" b="1"/>
            </a:lvl1pPr>
            <a:lvl2pPr marL="390952" indent="0">
              <a:buNone/>
              <a:defRPr sz="1710" b="1"/>
            </a:lvl2pPr>
            <a:lvl3pPr marL="781903" indent="0">
              <a:buNone/>
              <a:defRPr sz="1539" b="1"/>
            </a:lvl3pPr>
            <a:lvl4pPr marL="1172855" indent="0">
              <a:buNone/>
              <a:defRPr sz="1368" b="1"/>
            </a:lvl4pPr>
            <a:lvl5pPr marL="1563807" indent="0">
              <a:buNone/>
              <a:defRPr sz="1368" b="1"/>
            </a:lvl5pPr>
            <a:lvl6pPr marL="1954759" indent="0">
              <a:buNone/>
              <a:defRPr sz="1368" b="1"/>
            </a:lvl6pPr>
            <a:lvl7pPr marL="2345710" indent="0">
              <a:buNone/>
              <a:defRPr sz="1368" b="1"/>
            </a:lvl7pPr>
            <a:lvl8pPr marL="2736662" indent="0">
              <a:buNone/>
              <a:defRPr sz="1368" b="1"/>
            </a:lvl8pPr>
            <a:lvl9pPr marL="3127614" indent="0">
              <a:buNone/>
              <a:defRPr sz="13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052"/>
            </a:lvl1pPr>
            <a:lvl2pPr>
              <a:defRPr sz="1710"/>
            </a:lvl2pPr>
            <a:lvl3pPr>
              <a:defRPr sz="1539"/>
            </a:lvl3pPr>
            <a:lvl4pPr>
              <a:defRPr sz="1368"/>
            </a:lvl4pPr>
            <a:lvl5pPr>
              <a:defRPr sz="1368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/>
            <a:fld id="{B0AAAFEA-EDE8-4CC5-9559-03F7C6F11BF8}" type="slidenum">
              <a:rPr lang="ru-RU" altLang="ru-RU" smtClean="0">
                <a:solidFill>
                  <a:srgbClr val="003300"/>
                </a:solidFill>
                <a:cs typeface="+mn-cs"/>
              </a:rPr>
              <a:pPr defTabSz="781903"/>
              <a:t>‹#›</a:t>
            </a:fld>
            <a:endParaRPr lang="ru-RU" altLang="ru-RU" smtClean="0">
              <a:solidFill>
                <a:srgbClr val="003300"/>
              </a:solidFill>
              <a:cs typeface="+mn-cs"/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8625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/>
            <a:fld id="{D97514B5-73F7-428C-9BB3-C02B46F3288E}" type="slidenum">
              <a:rPr lang="ru-RU" altLang="ru-RU" smtClean="0">
                <a:solidFill>
                  <a:srgbClr val="003300"/>
                </a:solidFill>
                <a:cs typeface="+mn-cs"/>
              </a:rPr>
              <a:pPr defTabSz="781903"/>
              <a:t>‹#›</a:t>
            </a:fld>
            <a:endParaRPr lang="ru-RU" altLang="ru-RU" smtClean="0">
              <a:solidFill>
                <a:srgbClr val="003300"/>
              </a:solidFill>
              <a:cs typeface="+mn-cs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5381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/>
            <a:fld id="{05F99ACB-3F9E-4D50-B40B-DB8A968A0035}" type="slidenum">
              <a:rPr lang="ru-RU" altLang="ru-RU" smtClean="0">
                <a:solidFill>
                  <a:srgbClr val="003300"/>
                </a:solidFill>
                <a:cs typeface="+mn-cs"/>
              </a:rPr>
              <a:pPr defTabSz="781903"/>
              <a:t>‹#›</a:t>
            </a:fld>
            <a:endParaRPr lang="ru-RU" altLang="ru-RU" smtClean="0">
              <a:solidFill>
                <a:srgbClr val="003300"/>
              </a:solidFill>
              <a:cs typeface="+mn-cs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67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71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736"/>
            </a:lvl1pPr>
            <a:lvl2pPr>
              <a:defRPr sz="2394"/>
            </a:lvl2pPr>
            <a:lvl3pPr>
              <a:defRPr sz="2052"/>
            </a:lvl3pPr>
            <a:lvl4pPr>
              <a:defRPr sz="1710"/>
            </a:lvl4pPr>
            <a:lvl5pPr>
              <a:defRPr sz="1710"/>
            </a:lvl5pPr>
            <a:lvl6pPr>
              <a:defRPr sz="1710"/>
            </a:lvl6pPr>
            <a:lvl7pPr>
              <a:defRPr sz="1710"/>
            </a:lvl7pPr>
            <a:lvl8pPr>
              <a:defRPr sz="1710"/>
            </a:lvl8pPr>
            <a:lvl9pPr>
              <a:defRPr sz="171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197"/>
            </a:lvl1pPr>
            <a:lvl2pPr marL="390952" indent="0">
              <a:buNone/>
              <a:defRPr sz="1026"/>
            </a:lvl2pPr>
            <a:lvl3pPr marL="781903" indent="0">
              <a:buNone/>
              <a:defRPr sz="855"/>
            </a:lvl3pPr>
            <a:lvl4pPr marL="1172855" indent="0">
              <a:buNone/>
              <a:defRPr sz="770"/>
            </a:lvl4pPr>
            <a:lvl5pPr marL="1563807" indent="0">
              <a:buNone/>
              <a:defRPr sz="770"/>
            </a:lvl5pPr>
            <a:lvl6pPr marL="1954759" indent="0">
              <a:buNone/>
              <a:defRPr sz="770"/>
            </a:lvl6pPr>
            <a:lvl7pPr marL="2345710" indent="0">
              <a:buNone/>
              <a:defRPr sz="770"/>
            </a:lvl7pPr>
            <a:lvl8pPr marL="2736662" indent="0">
              <a:buNone/>
              <a:defRPr sz="770"/>
            </a:lvl8pPr>
            <a:lvl9pPr marL="3127614" indent="0">
              <a:buNone/>
              <a:defRPr sz="77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/>
            <a:fld id="{819CEB2E-FFE2-41FD-8B8B-F1AB439C5551}" type="slidenum">
              <a:rPr lang="ru-RU" altLang="ru-RU" smtClean="0">
                <a:solidFill>
                  <a:srgbClr val="003300"/>
                </a:solidFill>
                <a:cs typeface="+mn-cs"/>
              </a:rPr>
              <a:pPr defTabSz="781903"/>
              <a:t>‹#›</a:t>
            </a:fld>
            <a:endParaRPr lang="ru-RU" altLang="ru-RU" smtClean="0">
              <a:solidFill>
                <a:srgbClr val="003300"/>
              </a:solidFill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3664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71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736"/>
            </a:lvl1pPr>
            <a:lvl2pPr marL="390952" indent="0">
              <a:buNone/>
              <a:defRPr sz="2394"/>
            </a:lvl2pPr>
            <a:lvl3pPr marL="781903" indent="0">
              <a:buNone/>
              <a:defRPr sz="2052"/>
            </a:lvl3pPr>
            <a:lvl4pPr marL="1172855" indent="0">
              <a:buNone/>
              <a:defRPr sz="1710"/>
            </a:lvl4pPr>
            <a:lvl5pPr marL="1563807" indent="0">
              <a:buNone/>
              <a:defRPr sz="1710"/>
            </a:lvl5pPr>
            <a:lvl6pPr marL="1954759" indent="0">
              <a:buNone/>
              <a:defRPr sz="1710"/>
            </a:lvl6pPr>
            <a:lvl7pPr marL="2345710" indent="0">
              <a:buNone/>
              <a:defRPr sz="1710"/>
            </a:lvl7pPr>
            <a:lvl8pPr marL="2736662" indent="0">
              <a:buNone/>
              <a:defRPr sz="1710"/>
            </a:lvl8pPr>
            <a:lvl9pPr marL="3127614" indent="0">
              <a:buNone/>
              <a:defRPr sz="171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197"/>
            </a:lvl1pPr>
            <a:lvl2pPr marL="390952" indent="0">
              <a:buNone/>
              <a:defRPr sz="1026"/>
            </a:lvl2pPr>
            <a:lvl3pPr marL="781903" indent="0">
              <a:buNone/>
              <a:defRPr sz="855"/>
            </a:lvl3pPr>
            <a:lvl4pPr marL="1172855" indent="0">
              <a:buNone/>
              <a:defRPr sz="770"/>
            </a:lvl4pPr>
            <a:lvl5pPr marL="1563807" indent="0">
              <a:buNone/>
              <a:defRPr sz="770"/>
            </a:lvl5pPr>
            <a:lvl6pPr marL="1954759" indent="0">
              <a:buNone/>
              <a:defRPr sz="770"/>
            </a:lvl6pPr>
            <a:lvl7pPr marL="2345710" indent="0">
              <a:buNone/>
              <a:defRPr sz="770"/>
            </a:lvl7pPr>
            <a:lvl8pPr marL="2736662" indent="0">
              <a:buNone/>
              <a:defRPr sz="770"/>
            </a:lvl8pPr>
            <a:lvl9pPr marL="3127614" indent="0">
              <a:buNone/>
              <a:defRPr sz="77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/>
            <a:fld id="{5F2388F9-11B8-45C1-938A-6A66C0C66BD4}" type="slidenum">
              <a:rPr lang="ru-RU" altLang="ru-RU" smtClean="0">
                <a:solidFill>
                  <a:srgbClr val="003300"/>
                </a:solidFill>
                <a:cs typeface="+mn-cs"/>
              </a:rPr>
              <a:pPr defTabSz="781903"/>
              <a:t>‹#›</a:t>
            </a:fld>
            <a:endParaRPr lang="ru-RU" altLang="ru-RU" smtClean="0">
              <a:solidFill>
                <a:srgbClr val="003300"/>
              </a:solidFill>
              <a:cs typeface="+mn-cs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408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/>
            <a:fld id="{4990E69A-2E88-45F0-B875-B17032BAFD32}" type="slidenum">
              <a:rPr lang="ru-RU" altLang="ru-RU" smtClean="0">
                <a:solidFill>
                  <a:srgbClr val="003300"/>
                </a:solidFill>
                <a:cs typeface="+mn-cs"/>
              </a:rPr>
              <a:pPr defTabSz="781903"/>
              <a:t>‹#›</a:t>
            </a:fld>
            <a:endParaRPr lang="ru-RU" altLang="ru-RU" smtClean="0">
              <a:solidFill>
                <a:srgbClr val="003300"/>
              </a:solidFill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722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943" y="457872"/>
            <a:ext cx="2056586" cy="5409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472" y="457872"/>
            <a:ext cx="6042153" cy="5409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/>
            <a:fld id="{8BB2148A-F929-43D2-8459-632C39AA4B5D}" type="slidenum">
              <a:rPr lang="ru-RU" altLang="ru-RU" smtClean="0">
                <a:solidFill>
                  <a:srgbClr val="003300"/>
                </a:solidFill>
                <a:cs typeface="+mn-cs"/>
              </a:rPr>
              <a:pPr defTabSz="781903"/>
              <a:t>‹#›</a:t>
            </a:fld>
            <a:endParaRPr lang="ru-RU" altLang="ru-RU" smtClean="0">
              <a:solidFill>
                <a:srgbClr val="003300"/>
              </a:solidFill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8136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472" y="457872"/>
            <a:ext cx="8229057" cy="13707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472" y="1981232"/>
            <a:ext cx="8229057" cy="3886152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/>
            <a:fld id="{93F7F64D-DAD2-4860-91FA-384566D888E8}" type="slidenum">
              <a:rPr lang="ru-RU" altLang="ru-RU" smtClean="0">
                <a:solidFill>
                  <a:srgbClr val="003300"/>
                </a:solidFill>
                <a:cs typeface="+mn-cs"/>
              </a:rPr>
              <a:pPr defTabSz="781903"/>
              <a:t>‹#›</a:t>
            </a:fld>
            <a:endParaRPr lang="ru-RU" altLang="ru-RU" smtClean="0">
              <a:solidFill>
                <a:srgbClr val="003300"/>
              </a:solidFill>
              <a:cs typeface="+mn-cs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7829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C200F-643E-4EC4-A256-5CB96CE698A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CAAD5-6359-4233-B051-6C65DBCCC3D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9555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C200F-643E-4EC4-A256-5CB96CE698A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CAAD5-6359-4233-B051-6C65DBCCC3D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4704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C200F-643E-4EC4-A256-5CB96CE698A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CAAD5-6359-4233-B051-6C65DBCCC3D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6907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C200F-643E-4EC4-A256-5CB96CE698A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CAAD5-6359-4233-B051-6C65DBCCC3D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5505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C200F-643E-4EC4-A256-5CB96CE698A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CAAD5-6359-4233-B051-6C65DBCCC3D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029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C200F-643E-4EC4-A256-5CB96CE698A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CAAD5-6359-4233-B051-6C65DBCCC3D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649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C200F-643E-4EC4-A256-5CB96CE698A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CAAD5-6359-4233-B051-6C65DBCCC3D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17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C200F-643E-4EC4-A256-5CB96CE698A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CAAD5-6359-4233-B051-6C65DBCCC3D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439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C200F-643E-4EC4-A256-5CB96CE698A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CAAD5-6359-4233-B051-6C65DBCCC3D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558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C200F-643E-4EC4-A256-5CB96CE698A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CAAD5-6359-4233-B051-6C65DBCCC3D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72775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C200F-643E-4EC4-A256-5CB96CE698A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CAAD5-6359-4233-B051-6C65DBCCC3D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4768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E05A0C-0E02-4478-A343-693383876BA2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415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71C5E2-5843-482A-B485-2935A4F819CE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9545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0F3F6C-1E17-4584-8D84-2DC752EB7DD2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3125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882B83-8F8B-4635-BA92-9B51AD599A7F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C0E204-822A-4AEF-B273-581486CB8E43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964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710C8E6-270F-48C7-9897-C3EBB6CCCBD5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0334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428E9B-E589-4123-9724-331666ED1832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257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3CDD58-E1C3-4755-9356-2FD140173E9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798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D9AE21-52D8-4B92-981D-B124C5E5DA33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64453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8074A-2EC7-437A-8B2B-49E21C092036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5654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F11FFF-B56D-408B-B80C-E10DEDDEC479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5492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0D0D4-FEB9-4446-A7B6-599CEA9AE25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270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763ED-DD04-400A-8DD0-AAD4C85ED2C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272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F4956-FF8C-4A41-B570-3362B1982BF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76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98E1D-8F45-4D82-AEE6-22EA4D0F212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5397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E0124-1BE3-4C92-932E-ADE790BE7F5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992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8730B-B047-4AFF-9C81-089C505A6BC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1660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898A4-E0DE-4174-9BAA-6BB1614A6EE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477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4F1AD-39D2-4C4F-AB0B-F6A703C2DB6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35238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1027B-1D54-41D2-823B-98E283E7E85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9507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8DD26-D5EA-435F-A303-5626800C447A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10452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939E5-9C5C-4FC3-BE7B-7313D771FDD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5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686993-3880-40CA-B10C-09BD86200270}" type="datetimeFigureOut">
              <a:rPr lang="ru-RU"/>
              <a:pPr>
                <a:defRPr/>
              </a:pPr>
              <a:t>19.09.2019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367045-F3FF-479C-AFC6-C8ADE924B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ый треугольник 10"/>
          <p:cNvSpPr/>
          <p:nvPr userDrawn="1"/>
        </p:nvSpPr>
        <p:spPr>
          <a:xfrm flipV="1">
            <a:off x="0" y="0"/>
            <a:ext cx="9144000" cy="1071546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ый треугольник 11"/>
          <p:cNvSpPr/>
          <p:nvPr userDrawn="1"/>
        </p:nvSpPr>
        <p:spPr>
          <a:xfrm flipV="1">
            <a:off x="0" y="0"/>
            <a:ext cx="1214414" cy="685800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 userDrawn="1"/>
        </p:nvSpPr>
        <p:spPr>
          <a:xfrm>
            <a:off x="0" y="0"/>
            <a:ext cx="1214414" cy="1071546"/>
          </a:xfrm>
          <a:custGeom>
            <a:avLst/>
            <a:gdLst>
              <a:gd name="connsiteX0" fmla="*/ 0 w 1071538"/>
              <a:gd name="connsiteY0" fmla="*/ 0 h 928670"/>
              <a:gd name="connsiteX1" fmla="*/ 1071538 w 1071538"/>
              <a:gd name="connsiteY1" fmla="*/ 0 h 928670"/>
              <a:gd name="connsiteX2" fmla="*/ 1071538 w 1071538"/>
              <a:gd name="connsiteY2" fmla="*/ 928670 h 928670"/>
              <a:gd name="connsiteX3" fmla="*/ 0 w 1071538"/>
              <a:gd name="connsiteY3" fmla="*/ 928670 h 928670"/>
              <a:gd name="connsiteX4" fmla="*/ 0 w 1071538"/>
              <a:gd name="connsiteY4" fmla="*/ 0 h 928670"/>
              <a:gd name="connsiteX0" fmla="*/ 0 w 1214414"/>
              <a:gd name="connsiteY0" fmla="*/ 0 h 928670"/>
              <a:gd name="connsiteX1" fmla="*/ 1214414 w 1214414"/>
              <a:gd name="connsiteY1" fmla="*/ 0 h 928670"/>
              <a:gd name="connsiteX2" fmla="*/ 1071538 w 1214414"/>
              <a:gd name="connsiteY2" fmla="*/ 928670 h 928670"/>
              <a:gd name="connsiteX3" fmla="*/ 0 w 1214414"/>
              <a:gd name="connsiteY3" fmla="*/ 928670 h 928670"/>
              <a:gd name="connsiteX4" fmla="*/ 0 w 1214414"/>
              <a:gd name="connsiteY4" fmla="*/ 0 h 928670"/>
              <a:gd name="connsiteX0" fmla="*/ 0 w 1214414"/>
              <a:gd name="connsiteY0" fmla="*/ 0 h 1071546"/>
              <a:gd name="connsiteX1" fmla="*/ 1214414 w 1214414"/>
              <a:gd name="connsiteY1" fmla="*/ 0 h 1071546"/>
              <a:gd name="connsiteX2" fmla="*/ 1071538 w 1214414"/>
              <a:gd name="connsiteY2" fmla="*/ 928670 h 1071546"/>
              <a:gd name="connsiteX3" fmla="*/ 0 w 1214414"/>
              <a:gd name="connsiteY3" fmla="*/ 1071546 h 1071546"/>
              <a:gd name="connsiteX4" fmla="*/ 0 w 1214414"/>
              <a:gd name="connsiteY4" fmla="*/ 0 h 1071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4414" h="1071546">
                <a:moveTo>
                  <a:pt x="0" y="0"/>
                </a:moveTo>
                <a:lnTo>
                  <a:pt x="1214414" y="0"/>
                </a:lnTo>
                <a:lnTo>
                  <a:pt x="1071538" y="928670"/>
                </a:lnTo>
                <a:lnTo>
                  <a:pt x="0" y="10715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1" name="Rectangle 1"/>
          <p:cNvSpPr>
            <a:spLocks noChangeArrowheads="1"/>
          </p:cNvSpPr>
          <p:nvPr userDrawn="1"/>
        </p:nvSpPr>
        <p:spPr bwMode="auto">
          <a:xfrm>
            <a:off x="0" y="6673334"/>
            <a:ext cx="10951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214282" y="214290"/>
            <a:ext cx="571504" cy="571504"/>
            <a:chOff x="571472" y="3929066"/>
            <a:chExt cx="785818" cy="785818"/>
          </a:xfrm>
        </p:grpSpPr>
        <p:sp>
          <p:nvSpPr>
            <p:cNvPr id="14" name="Овал 13"/>
            <p:cNvSpPr/>
            <p:nvPr/>
          </p:nvSpPr>
          <p:spPr>
            <a:xfrm>
              <a:off x="571472" y="3929066"/>
              <a:ext cx="785818" cy="7858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14348" y="4071942"/>
              <a:ext cx="500066" cy="50006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899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567" y="6248943"/>
            <a:ext cx="2896867" cy="45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b" anchorCtr="0" compatLnSpc="1">
            <a:prstTxWarp prst="textNoShape">
              <a:avLst/>
            </a:prstTxWarp>
          </a:bodyPr>
          <a:lstStyle>
            <a:lvl1pPr algn="ctr">
              <a:defRPr sz="1197" dirty="0">
                <a:latin typeface="Arial" charset="0"/>
              </a:defRPr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567" y="6248943"/>
            <a:ext cx="2133962" cy="45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b" anchorCtr="0" compatLnSpc="1">
            <a:prstTxWarp prst="textNoShape">
              <a:avLst/>
            </a:prstTxWarp>
          </a:bodyPr>
          <a:lstStyle>
            <a:lvl1pPr algn="r">
              <a:defRPr sz="1197">
                <a:latin typeface="Arial Black" panose="020B0A04020102020204" pitchFamily="34" charset="0"/>
              </a:defRPr>
            </a:lvl1pPr>
          </a:lstStyle>
          <a:p>
            <a:pPr defTabSz="781903"/>
            <a:fld id="{F243E32E-A40E-48E1-9810-F887CB029BAD}" type="slidenum">
              <a:rPr lang="ru-RU" altLang="ru-RU" smtClean="0">
                <a:solidFill>
                  <a:srgbClr val="003300"/>
                </a:solidFill>
                <a:cs typeface="+mn-cs"/>
              </a:rPr>
              <a:pPr defTabSz="781903"/>
              <a:t>‹#›</a:t>
            </a:fld>
            <a:endParaRPr lang="ru-RU" altLang="ru-RU" smtClean="0">
              <a:solidFill>
                <a:srgbClr val="003300"/>
              </a:solidFill>
              <a:cs typeface="+mn-cs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1"/>
            <a:ext cx="9144000" cy="545703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4306" tIns="52153" rIns="104306" bIns="52153" anchor="ctr"/>
            <a:lstStyle>
              <a:lvl1pPr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8918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309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306" tIns="52153" rIns="104306" bIns="52153"/>
            <a:lstStyle>
              <a:lvl1pPr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918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309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6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306" tIns="52153" rIns="104306" bIns="52153"/>
            <a:lstStyle>
              <a:lvl1pPr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918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796" b="0" i="0" u="none" strike="noStrike" kern="1200" cap="none" spc="0" normalizeH="0" baseline="0" noProof="0" smtClean="0">
                <a:ln>
                  <a:noFill/>
                </a:ln>
                <a:solidFill>
                  <a:srgbClr val="33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306" tIns="52153" rIns="104306" bIns="52153"/>
            <a:lstStyle>
              <a:lvl1pPr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918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796" b="0" i="0" u="none" strike="noStrike" kern="1200" cap="none" spc="0" normalizeH="0" baseline="0" noProof="0" smtClean="0">
                <a:ln>
                  <a:noFill/>
                </a:ln>
                <a:solidFill>
                  <a:srgbClr val="33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306" tIns="52153" rIns="104306" bIns="52153"/>
            <a:lstStyle>
              <a:lvl1pPr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918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796" b="0" i="0" u="none" strike="noStrike" kern="1200" cap="none" spc="0" normalizeH="0" baseline="0" noProof="0" smtClean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306" tIns="52153" rIns="104306" bIns="52153"/>
            <a:lstStyle>
              <a:lvl1pPr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918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796" b="0" i="0" u="none" strike="noStrike" kern="1200" cap="none" spc="0" normalizeH="0" baseline="0" noProof="0" smtClean="0">
                <a:ln>
                  <a:noFill/>
                </a:ln>
                <a:solidFill>
                  <a:srgbClr val="33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306" tIns="52153" rIns="104306" bIns="52153"/>
            <a:lstStyle>
              <a:lvl1pPr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918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2309" b="0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6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306" tIns="52153" rIns="104306" bIns="52153"/>
            <a:lstStyle>
              <a:lvl1pPr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918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796" b="0" i="0" u="none" strike="noStrike" kern="1200" cap="none" spc="0" normalizeH="0" baseline="0" noProof="0" smtClean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4306" tIns="52153" rIns="104306" bIns="52153"/>
            <a:lstStyle>
              <a:lvl1pPr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42988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8918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796" b="0" i="0" u="none" strike="noStrike" kern="1200" cap="none" spc="0" normalizeH="0" baseline="0" noProof="0" smtClean="0">
                <a:ln>
                  <a:noFill/>
                </a:ln>
                <a:solidFill>
                  <a:srgbClr val="6699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472" y="457872"/>
            <a:ext cx="8229057" cy="137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72" y="1981232"/>
            <a:ext cx="8229057" cy="3886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72" y="6244625"/>
            <a:ext cx="2133962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b" anchorCtr="0" compatLnSpc="1">
            <a:prstTxWarp prst="textNoShape">
              <a:avLst/>
            </a:prstTxWarp>
          </a:bodyPr>
          <a:lstStyle>
            <a:lvl1pPr>
              <a:defRPr sz="1197" dirty="0">
                <a:latin typeface="Arial" charset="0"/>
              </a:defRPr>
            </a:lvl1pPr>
          </a:lstStyle>
          <a:p>
            <a:pPr defTabSz="781903">
              <a:defRPr/>
            </a:pPr>
            <a:endParaRPr lang="ru-RU">
              <a:solidFill>
                <a:srgbClr val="0033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63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891859" rtl="0" eaLnBrk="0" fontAlgn="base" hangingPunct="0">
        <a:spcBef>
          <a:spcPct val="0"/>
        </a:spcBef>
        <a:spcAft>
          <a:spcPct val="0"/>
        </a:spcAft>
        <a:defRPr sz="4276">
          <a:solidFill>
            <a:schemeClr val="tx1"/>
          </a:solidFill>
          <a:latin typeface="+mj-lt"/>
          <a:ea typeface="+mj-ea"/>
          <a:cs typeface="+mj-cs"/>
        </a:defRPr>
      </a:lvl1pPr>
      <a:lvl2pPr algn="l" defTabSz="891859" rtl="0" eaLnBrk="0" fontAlgn="base" hangingPunct="0">
        <a:spcBef>
          <a:spcPct val="0"/>
        </a:spcBef>
        <a:spcAft>
          <a:spcPct val="0"/>
        </a:spcAft>
        <a:defRPr sz="4276">
          <a:solidFill>
            <a:schemeClr val="tx1"/>
          </a:solidFill>
          <a:latin typeface="Arial" charset="0"/>
        </a:defRPr>
      </a:lvl2pPr>
      <a:lvl3pPr algn="l" defTabSz="891859" rtl="0" eaLnBrk="0" fontAlgn="base" hangingPunct="0">
        <a:spcBef>
          <a:spcPct val="0"/>
        </a:spcBef>
        <a:spcAft>
          <a:spcPct val="0"/>
        </a:spcAft>
        <a:defRPr sz="4276">
          <a:solidFill>
            <a:schemeClr val="tx1"/>
          </a:solidFill>
          <a:latin typeface="Arial" charset="0"/>
        </a:defRPr>
      </a:lvl3pPr>
      <a:lvl4pPr algn="l" defTabSz="891859" rtl="0" eaLnBrk="0" fontAlgn="base" hangingPunct="0">
        <a:spcBef>
          <a:spcPct val="0"/>
        </a:spcBef>
        <a:spcAft>
          <a:spcPct val="0"/>
        </a:spcAft>
        <a:defRPr sz="4276">
          <a:solidFill>
            <a:schemeClr val="tx1"/>
          </a:solidFill>
          <a:latin typeface="Arial" charset="0"/>
        </a:defRPr>
      </a:lvl4pPr>
      <a:lvl5pPr algn="l" defTabSz="891859" rtl="0" eaLnBrk="0" fontAlgn="base" hangingPunct="0">
        <a:spcBef>
          <a:spcPct val="0"/>
        </a:spcBef>
        <a:spcAft>
          <a:spcPct val="0"/>
        </a:spcAft>
        <a:defRPr sz="4276">
          <a:solidFill>
            <a:schemeClr val="tx1"/>
          </a:solidFill>
          <a:latin typeface="Arial" charset="0"/>
        </a:defRPr>
      </a:lvl5pPr>
      <a:lvl6pPr marL="390952" algn="l" defTabSz="891859" rtl="0" fontAlgn="base">
        <a:spcBef>
          <a:spcPct val="0"/>
        </a:spcBef>
        <a:spcAft>
          <a:spcPct val="0"/>
        </a:spcAft>
        <a:defRPr sz="4276">
          <a:solidFill>
            <a:schemeClr val="tx1"/>
          </a:solidFill>
          <a:latin typeface="Arial" charset="0"/>
        </a:defRPr>
      </a:lvl6pPr>
      <a:lvl7pPr marL="781903" algn="l" defTabSz="891859" rtl="0" fontAlgn="base">
        <a:spcBef>
          <a:spcPct val="0"/>
        </a:spcBef>
        <a:spcAft>
          <a:spcPct val="0"/>
        </a:spcAft>
        <a:defRPr sz="4276">
          <a:solidFill>
            <a:schemeClr val="tx1"/>
          </a:solidFill>
          <a:latin typeface="Arial" charset="0"/>
        </a:defRPr>
      </a:lvl7pPr>
      <a:lvl8pPr marL="1172855" algn="l" defTabSz="891859" rtl="0" fontAlgn="base">
        <a:spcBef>
          <a:spcPct val="0"/>
        </a:spcBef>
        <a:spcAft>
          <a:spcPct val="0"/>
        </a:spcAft>
        <a:defRPr sz="4276">
          <a:solidFill>
            <a:schemeClr val="tx1"/>
          </a:solidFill>
          <a:latin typeface="Arial" charset="0"/>
        </a:defRPr>
      </a:lvl8pPr>
      <a:lvl9pPr marL="1563807" algn="l" defTabSz="891859" rtl="0" fontAlgn="base">
        <a:spcBef>
          <a:spcPct val="0"/>
        </a:spcBef>
        <a:spcAft>
          <a:spcPct val="0"/>
        </a:spcAft>
        <a:defRPr sz="4276">
          <a:solidFill>
            <a:schemeClr val="tx1"/>
          </a:solidFill>
          <a:latin typeface="Arial" charset="0"/>
        </a:defRPr>
      </a:lvl9pPr>
    </p:titleStyle>
    <p:bodyStyle>
      <a:lvl1pPr marL="333938" indent="-333938" algn="l" defTabSz="891859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164">
          <a:solidFill>
            <a:schemeClr val="tx1"/>
          </a:solidFill>
          <a:latin typeface="+mn-lt"/>
          <a:ea typeface="+mn-ea"/>
          <a:cs typeface="+mn-cs"/>
        </a:defRPr>
      </a:lvl1pPr>
      <a:lvl2pPr marL="724890" indent="-278282" algn="l" defTabSz="891859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736">
          <a:solidFill>
            <a:schemeClr val="tx1"/>
          </a:solidFill>
          <a:latin typeface="+mn-lt"/>
        </a:defRPr>
      </a:lvl2pPr>
      <a:lvl3pPr marL="1114484" indent="-222625" algn="l" defTabSz="891859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309">
          <a:solidFill>
            <a:schemeClr val="tx1"/>
          </a:solidFill>
          <a:latin typeface="+mn-lt"/>
        </a:defRPr>
      </a:lvl3pPr>
      <a:lvl4pPr marL="1561092" indent="-222625" algn="l" defTabSz="891859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1967">
          <a:solidFill>
            <a:schemeClr val="tx1"/>
          </a:solidFill>
          <a:latin typeface="+mn-lt"/>
        </a:defRPr>
      </a:lvl4pPr>
      <a:lvl5pPr marL="2006343" indent="-222625" algn="l" defTabSz="891859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1967">
          <a:solidFill>
            <a:schemeClr val="tx1"/>
          </a:solidFill>
          <a:latin typeface="+mn-lt"/>
        </a:defRPr>
      </a:lvl5pPr>
      <a:lvl6pPr marL="2397294" indent="-222625" algn="l" defTabSz="891859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967">
          <a:solidFill>
            <a:schemeClr val="tx1"/>
          </a:solidFill>
          <a:latin typeface="+mn-lt"/>
        </a:defRPr>
      </a:lvl6pPr>
      <a:lvl7pPr marL="2788246" indent="-222625" algn="l" defTabSz="891859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967">
          <a:solidFill>
            <a:schemeClr val="tx1"/>
          </a:solidFill>
          <a:latin typeface="+mn-lt"/>
        </a:defRPr>
      </a:lvl7pPr>
      <a:lvl8pPr marL="3179198" indent="-222625" algn="l" defTabSz="891859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967">
          <a:solidFill>
            <a:schemeClr val="tx1"/>
          </a:solidFill>
          <a:latin typeface="+mn-lt"/>
        </a:defRPr>
      </a:lvl8pPr>
      <a:lvl9pPr marL="3570149" indent="-222625" algn="l" defTabSz="891859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967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1pPr>
      <a:lvl2pPr marL="390952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2pPr>
      <a:lvl3pPr marL="781903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3pPr>
      <a:lvl4pPr marL="1172855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563807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1954759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6pPr>
      <a:lvl7pPr marL="2345710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7pPr>
      <a:lvl8pPr marL="2736662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8pPr>
      <a:lvl9pPr marL="3127614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C200F-643E-4EC4-A256-5CB96CE698A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19.09.2019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CAAD5-6359-4233-B051-6C65DBCCC3D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81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EDF6DF-CE32-4213-B379-E78E1AE65380}" type="slidenum">
              <a:rPr kumimoji="0" lang="ru-RU" alt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9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9214372-5461-480D-AC0A-D7C3FA4E1ACB}" type="slidenum"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49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tamaraaldan-75@mail.ru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843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>
                <a:solidFill>
                  <a:srgbClr val="FF0000"/>
                </a:solidFill>
                <a:latin typeface="Calibri"/>
                <a:cs typeface="+mn-cs"/>
              </a:rPr>
              <a:t>Аттестация в </a:t>
            </a:r>
            <a:r>
              <a:rPr lang="ru-RU" sz="4800" b="1" dirty="0" smtClean="0">
                <a:solidFill>
                  <a:srgbClr val="FF0000"/>
                </a:solidFill>
                <a:latin typeface="Calibri"/>
                <a:cs typeface="+mn-cs"/>
              </a:rPr>
              <a:t>2019-2020 </a:t>
            </a:r>
            <a:r>
              <a:rPr lang="ru-RU" sz="4800" b="1" dirty="0" smtClean="0">
                <a:solidFill>
                  <a:srgbClr val="FF0000"/>
                </a:solidFill>
                <a:latin typeface="Calibri"/>
                <a:cs typeface="+mn-cs"/>
              </a:rPr>
              <a:t>учебном </a:t>
            </a:r>
            <a:r>
              <a:rPr lang="ru-RU" sz="4800" b="1" dirty="0">
                <a:solidFill>
                  <a:srgbClr val="FF0000"/>
                </a:solidFill>
                <a:latin typeface="Calibri"/>
                <a:cs typeface="+mn-cs"/>
              </a:rPr>
              <a:t>году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ru-RU" sz="480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>
                <a:solidFill>
                  <a:prstClr val="black"/>
                </a:solidFill>
                <a:latin typeface="Calibri"/>
                <a:cs typeface="+mn-cs"/>
              </a:rPr>
              <a:t>Порядок, сроки проведения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7188" y="142875"/>
            <a:ext cx="8358187" cy="928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6387" name="Rectangle 2" descr="Точечная сетка"/>
          <p:cNvSpPr>
            <a:spLocks noChangeArrowheads="1"/>
          </p:cNvSpPr>
          <p:nvPr/>
        </p:nvSpPr>
        <p:spPr bwMode="auto">
          <a:xfrm>
            <a:off x="357188" y="1143000"/>
            <a:ext cx="8358187" cy="5022850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358187" cy="928688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5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ДОЛЖНЫ ВСЕ ЗНАТЬ  !</a:t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alt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п. 36. 37 Порядка</a:t>
            </a:r>
          </a:p>
        </p:txBody>
      </p:sp>
      <p:sp>
        <p:nvSpPr>
          <p:cNvPr id="16389" name="Текст 2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4040188" cy="762000"/>
          </a:xfrm>
        </p:spPr>
        <p:txBody>
          <a:bodyPr>
            <a:normAutofit fontScale="85000" lnSpcReduction="20000"/>
          </a:bodyPr>
          <a:lstStyle/>
          <a:p>
            <a:r>
              <a:rPr lang="ru-RU" altLang="ru-RU" sz="2000" u="sng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Первая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6390" name="Объект 3"/>
          <p:cNvSpPr>
            <a:spLocks noGrp="1"/>
          </p:cNvSpPr>
          <p:nvPr>
            <p:ph sz="half" idx="2"/>
          </p:nvPr>
        </p:nvSpPr>
        <p:spPr>
          <a:xfrm>
            <a:off x="395536" y="1988840"/>
            <a:ext cx="4040188" cy="394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u="sng" dirty="0" smtClean="0"/>
              <a:t>3.</a:t>
            </a:r>
            <a:r>
              <a:rPr lang="ru-RU" sz="2000" b="1" u="sng" dirty="0" smtClean="0"/>
              <a:t>выявления </a:t>
            </a:r>
            <a:r>
              <a:rPr lang="ru-RU" sz="2000" u="sng" dirty="0" smtClean="0"/>
              <a:t>развития у обучающихся способностей</a:t>
            </a:r>
            <a:r>
              <a:rPr lang="ru-RU" sz="2000" dirty="0" smtClean="0"/>
              <a:t> к научной (интеллектуальной), творческой, физкультурно-спортивной деятельности;</a:t>
            </a:r>
            <a:endParaRPr lang="ru-RU" sz="2000" b="1" dirty="0" smtClean="0"/>
          </a:p>
          <a:p>
            <a:pPr marL="0" indent="0">
              <a:buFont typeface="Arial" charset="0"/>
              <a:buNone/>
            </a:pPr>
            <a:endParaRPr lang="ru-RU" altLang="ru-RU" sz="2300" dirty="0" smtClean="0">
              <a:latin typeface="Arial" charset="0"/>
              <a:cs typeface="Arial" charset="0"/>
            </a:endParaRPr>
          </a:p>
        </p:txBody>
      </p:sp>
      <p:sp>
        <p:nvSpPr>
          <p:cNvPr id="16391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4031430" cy="762000"/>
          </a:xfrm>
        </p:spPr>
        <p:txBody>
          <a:bodyPr>
            <a:normAutofit fontScale="85000" lnSpcReduction="20000"/>
          </a:bodyPr>
          <a:lstStyle/>
          <a:p>
            <a:r>
              <a:rPr lang="ru-RU" altLang="ru-RU" sz="2000" u="sng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Высшая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6392" name="Объект 5"/>
          <p:cNvSpPr>
            <a:spLocks noGrp="1"/>
          </p:cNvSpPr>
          <p:nvPr>
            <p:ph sz="quarter" idx="4"/>
          </p:nvPr>
        </p:nvSpPr>
        <p:spPr>
          <a:xfrm>
            <a:off x="4499992" y="1988840"/>
            <a:ext cx="4041775" cy="3941763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000" u="sng" dirty="0" smtClean="0"/>
              <a:t>3.выявления и </a:t>
            </a:r>
            <a:r>
              <a:rPr lang="ru-RU" sz="2000" b="1" u="sng" dirty="0" smtClean="0"/>
              <a:t>развития </a:t>
            </a:r>
            <a:r>
              <a:rPr lang="ru-RU" sz="2000" u="sng" dirty="0" smtClean="0"/>
              <a:t>способностей </a:t>
            </a:r>
            <a:r>
              <a:rPr lang="ru-RU" sz="2000" dirty="0" smtClean="0"/>
              <a:t>обучающихся к научной (интеллектуальной), творческой, физкультурно-спортивной деятельности, </a:t>
            </a:r>
            <a:r>
              <a:rPr lang="ru-RU" sz="2000" u="sng" dirty="0" smtClean="0"/>
              <a:t>а также их участия в олимпиадах, конкурсах, фестивалях, соревнованиях;</a:t>
            </a:r>
            <a:endParaRPr lang="ru-RU" sz="2000" b="1" u="sng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ru-RU" altLang="ru-RU" sz="2300" dirty="0" smtClean="0">
              <a:latin typeface="Arial" charset="0"/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53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57188" y="142875"/>
            <a:ext cx="8286750" cy="10001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5363" name="Rectangle 2" descr="Точечная сетка"/>
          <p:cNvSpPr>
            <a:spLocks noChangeArrowheads="1"/>
          </p:cNvSpPr>
          <p:nvPr/>
        </p:nvSpPr>
        <p:spPr bwMode="auto">
          <a:xfrm>
            <a:off x="357188" y="1214438"/>
            <a:ext cx="8247062" cy="4951412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95288" y="142875"/>
            <a:ext cx="8229600" cy="8572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ДОЛЖНЫ ВСЕ ЗНАТЬ !</a:t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alt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.п.36,37 </a:t>
            </a: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Текст 2"/>
          <p:cNvSpPr>
            <a:spLocks noGrp="1"/>
          </p:cNvSpPr>
          <p:nvPr>
            <p:ph type="body" idx="1"/>
          </p:nvPr>
        </p:nvSpPr>
        <p:spPr>
          <a:xfrm>
            <a:off x="457200" y="1071563"/>
            <a:ext cx="4040188" cy="1103312"/>
          </a:xfrm>
        </p:spPr>
        <p:txBody>
          <a:bodyPr/>
          <a:lstStyle/>
          <a:p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Первая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5366" name="Объект 3"/>
          <p:cNvSpPr>
            <a:spLocks noGrp="1"/>
          </p:cNvSpPr>
          <p:nvPr>
            <p:ph sz="half" idx="2"/>
          </p:nvPr>
        </p:nvSpPr>
        <p:spPr>
          <a:xfrm>
            <a:off x="395536" y="2204864"/>
            <a:ext cx="4040188" cy="39417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sz="2000" dirty="0" smtClean="0"/>
              <a:t>4.личного вклада в повышение качества образования, совершенствования методов обучения и воспитания, </a:t>
            </a:r>
            <a:r>
              <a:rPr lang="ru-RU" sz="2000" u="sng" dirty="0" smtClean="0"/>
              <a:t>транслирования в педагогических коллективах опыта практических </a:t>
            </a:r>
            <a:r>
              <a:rPr lang="ru-RU" sz="2000" dirty="0" smtClean="0"/>
              <a:t>результатов своей профессиональной деятельности, активного </a:t>
            </a:r>
            <a:r>
              <a:rPr lang="ru-RU" sz="2000" u="sng" dirty="0" smtClean="0"/>
              <a:t>участия в работе методических объединений </a:t>
            </a:r>
            <a:r>
              <a:rPr lang="ru-RU" sz="2000" dirty="0" smtClean="0"/>
              <a:t>педагогических работников организации.</a:t>
            </a:r>
            <a:endParaRPr lang="ru-RU" sz="2000" b="1" dirty="0" smtClean="0"/>
          </a:p>
          <a:p>
            <a:pPr marL="457200" indent="-457200">
              <a:buFont typeface="Calibri" pitchFamily="34" charset="0"/>
              <a:buAutoNum type="arabicPeriod"/>
            </a:pPr>
            <a:endParaRPr lang="ru-RU" altLang="ru-RU" sz="2000" dirty="0" smtClean="0">
              <a:latin typeface="Arial" charset="0"/>
              <a:cs typeface="Arial" charset="0"/>
            </a:endParaRPr>
          </a:p>
        </p:txBody>
      </p:sp>
      <p:sp>
        <p:nvSpPr>
          <p:cNvPr id="15367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124744"/>
            <a:ext cx="4041775" cy="1008112"/>
          </a:xfrm>
        </p:spPr>
        <p:txBody>
          <a:bodyPr>
            <a:noAutofit/>
          </a:bodyPr>
          <a:lstStyle/>
          <a:p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Высшая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5368" name="Объект 5"/>
          <p:cNvSpPr>
            <a:spLocks noGrp="1"/>
          </p:cNvSpPr>
          <p:nvPr>
            <p:ph sz="quarter" idx="4"/>
          </p:nvPr>
        </p:nvSpPr>
        <p:spPr>
          <a:xfrm>
            <a:off x="4499992" y="2204864"/>
            <a:ext cx="4041775" cy="3941763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sz="2800" dirty="0" smtClean="0"/>
              <a:t>4.личного вклада в повышение качества образования, совершенствования методов обучения и воспитания</a:t>
            </a:r>
            <a:r>
              <a:rPr lang="ru-RU" sz="2800" u="sng" dirty="0"/>
              <a:t> </a:t>
            </a:r>
            <a:r>
              <a:rPr lang="ru-RU" sz="2800" u="sng" dirty="0" smtClean="0"/>
              <a:t>и продуктивного использования новых образовательных технологий</a:t>
            </a:r>
            <a:r>
              <a:rPr lang="ru-RU" sz="2800" dirty="0" smtClean="0"/>
              <a:t>, транслирования в педагогических коллективах опыта практических результатов своей профессиональной деятельности</a:t>
            </a:r>
            <a:r>
              <a:rPr lang="ru-RU" sz="2800" u="sng" dirty="0" smtClean="0"/>
              <a:t>, в том числе экспериментальной и инновационной;</a:t>
            </a:r>
            <a:endParaRPr lang="ru-RU" sz="2800" b="1" u="sng" dirty="0" smtClean="0"/>
          </a:p>
          <a:p>
            <a:pPr marL="457200" indent="-457200">
              <a:buFont typeface="Calibri" pitchFamily="34" charset="0"/>
              <a:buAutoNum type="arabicPeriod"/>
            </a:pPr>
            <a:endParaRPr lang="ru-RU" altLang="ru-RU" sz="2600" u="sng" dirty="0" smtClean="0">
              <a:latin typeface="Arial" charset="0"/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7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57188" y="142875"/>
            <a:ext cx="8286750" cy="10001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5363" name="Rectangle 2" descr="Точечная сетка"/>
          <p:cNvSpPr>
            <a:spLocks noChangeArrowheads="1"/>
          </p:cNvSpPr>
          <p:nvPr/>
        </p:nvSpPr>
        <p:spPr bwMode="auto">
          <a:xfrm>
            <a:off x="357188" y="1214438"/>
            <a:ext cx="8247062" cy="4951412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95288" y="142875"/>
            <a:ext cx="8229600" cy="8572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ДОЛЖНЫ ВСЕ ЗНАТЬ !</a:t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alt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.п.36,37 </a:t>
            </a: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Текст 2"/>
          <p:cNvSpPr>
            <a:spLocks noGrp="1"/>
          </p:cNvSpPr>
          <p:nvPr>
            <p:ph type="body" idx="1"/>
          </p:nvPr>
        </p:nvSpPr>
        <p:spPr>
          <a:xfrm>
            <a:off x="457200" y="1071563"/>
            <a:ext cx="4040188" cy="1103312"/>
          </a:xfrm>
        </p:spPr>
        <p:txBody>
          <a:bodyPr/>
          <a:lstStyle/>
          <a:p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Первая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5366" name="Объект 3"/>
          <p:cNvSpPr>
            <a:spLocks noGrp="1"/>
          </p:cNvSpPr>
          <p:nvPr>
            <p:ph sz="half" idx="2"/>
          </p:nvPr>
        </p:nvSpPr>
        <p:spPr>
          <a:xfrm>
            <a:off x="395536" y="2204864"/>
            <a:ext cx="4040188" cy="3941763"/>
          </a:xfrm>
        </p:spPr>
        <p:txBody>
          <a:bodyPr>
            <a:normAutofit/>
          </a:bodyPr>
          <a:lstStyle/>
          <a:p>
            <a:pPr marL="457200" indent="-457200">
              <a:buFont typeface="Calibri" pitchFamily="34" charset="0"/>
              <a:buAutoNum type="arabicPeriod"/>
            </a:pPr>
            <a:endParaRPr lang="ru-RU" altLang="ru-RU" sz="2000" dirty="0" smtClean="0">
              <a:latin typeface="Arial" charset="0"/>
              <a:cs typeface="Arial" charset="0"/>
            </a:endParaRPr>
          </a:p>
        </p:txBody>
      </p:sp>
      <p:sp>
        <p:nvSpPr>
          <p:cNvPr id="15367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124744"/>
            <a:ext cx="4041775" cy="1008112"/>
          </a:xfrm>
        </p:spPr>
        <p:txBody>
          <a:bodyPr>
            <a:noAutofit/>
          </a:bodyPr>
          <a:lstStyle/>
          <a:p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Высшая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5368" name="Объект 5"/>
          <p:cNvSpPr>
            <a:spLocks noGrp="1"/>
          </p:cNvSpPr>
          <p:nvPr>
            <p:ph sz="quarter" idx="4"/>
          </p:nvPr>
        </p:nvSpPr>
        <p:spPr>
          <a:xfrm>
            <a:off x="4499992" y="2204864"/>
            <a:ext cx="4041775" cy="394176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sz="2800" dirty="0" smtClean="0"/>
              <a:t>5.активного участия в работе методических объединений педагогических работников организаций, </a:t>
            </a:r>
            <a:r>
              <a:rPr lang="ru-RU" sz="2800" u="sng" dirty="0" smtClean="0"/>
              <a:t>в разработке программно-методического сопровождения образовательного процесса, профессиональных конкурсах</a:t>
            </a:r>
          </a:p>
          <a:p>
            <a:pPr marL="457200" indent="-457200">
              <a:buFont typeface="Calibri" pitchFamily="34" charset="0"/>
              <a:buAutoNum type="arabicPeriod"/>
            </a:pPr>
            <a:endParaRPr lang="ru-RU" altLang="ru-RU" sz="2600" u="sng" dirty="0" smtClean="0">
              <a:latin typeface="Arial" charset="0"/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6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835025"/>
          </a:xfr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25400" cap="flat" algn="ctr">
            <a:solidFill>
              <a:schemeClr val="accent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п.38 ВАЖНО!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 descr="5%"/>
          <p:cNvSpPr>
            <a:spLocks noChangeArrowheads="1"/>
          </p:cNvSpPr>
          <p:nvPr/>
        </p:nvSpPr>
        <p:spPr bwMode="auto">
          <a:xfrm>
            <a:off x="468313" y="1600200"/>
            <a:ext cx="8207375" cy="4637088"/>
          </a:xfrm>
          <a:prstGeom prst="rect">
            <a:avLst/>
          </a:prstGeom>
          <a:pattFill prst="pct5">
            <a:fgClr>
              <a:srgbClr val="006600"/>
            </a:fgClr>
            <a:bgClr>
              <a:srgbClr val="FFFFFF"/>
            </a:bgClr>
          </a:patt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7413" name="Rectangle 2" descr="Точечная сетка"/>
          <p:cNvSpPr>
            <a:spLocks noChangeArrowheads="1"/>
          </p:cNvSpPr>
          <p:nvPr/>
        </p:nvSpPr>
        <p:spPr bwMode="auto">
          <a:xfrm>
            <a:off x="457200" y="1268413"/>
            <a:ext cx="8362950" cy="5473700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4524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Анализ</a:t>
            </a: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профессиональной деятельности педагогических работников </a:t>
            </a:r>
            <a:r>
              <a:rPr kumimoji="0" lang="ru-RU" alt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осуществляют специалисты</a:t>
            </a: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привлеченные аттестационной комиссией.</a:t>
            </a:r>
          </a:p>
          <a:p>
            <a:pPr marL="0" marR="0" lvl="0" indent="4524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Оценка</a:t>
            </a: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профессиональной деятельности педагогических работников в целях установления квалификационной категории </a:t>
            </a:r>
            <a:r>
              <a:rPr kumimoji="0" lang="ru-RU" alt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осуществляется аттестационной комиссией </a:t>
            </a: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основе результатов их работы (п. 36, п. 37 Порядка),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 условии, что их деятельность связана с соответствующими направлениями работы.</a:t>
            </a: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4524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результатам принимается 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решение:</a:t>
            </a:r>
          </a:p>
          <a:p>
            <a:pPr marL="0" marR="0" lvl="0" indent="4524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Установить квалификационную категорию;</a:t>
            </a:r>
          </a:p>
          <a:p>
            <a:pPr marL="0" marR="0" lvl="0" indent="4524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Отказать в установлении квалификационной категории.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Решение оформляется протоколом, </a:t>
            </a:r>
            <a:r>
              <a:rPr kumimoji="0" lang="ru-RU" alt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вступает в силу со дня его вынесения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Сразу возникает право на изменение уровня оплаты труда.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Распорядительный акт об установлении категории размещается на официальном сайте в сети «Интернет»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0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25400" cap="flat" algn="ctr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ВАЖНО!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 descr="5%"/>
          <p:cNvSpPr>
            <a:spLocks noChangeArrowheads="1"/>
          </p:cNvSpPr>
          <p:nvPr/>
        </p:nvSpPr>
        <p:spPr bwMode="auto">
          <a:xfrm>
            <a:off x="468313" y="4076700"/>
            <a:ext cx="8207375" cy="2160588"/>
          </a:xfrm>
          <a:prstGeom prst="rect">
            <a:avLst/>
          </a:prstGeom>
          <a:pattFill prst="pct5">
            <a:fgClr>
              <a:srgbClr val="006600"/>
            </a:fgClr>
            <a:bgClr>
              <a:srgbClr val="FFFFFF"/>
            </a:bgClr>
          </a:patt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1509" name="Rectangle 2" descr="Точечная сетка"/>
          <p:cNvSpPr>
            <a:spLocks noChangeArrowheads="1"/>
          </p:cNvSpPr>
          <p:nvPr/>
        </p:nvSpPr>
        <p:spPr bwMode="auto">
          <a:xfrm>
            <a:off x="539750" y="4149725"/>
            <a:ext cx="8064500" cy="1943100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altLang="ru-RU" sz="2400" b="0" i="0" u="sng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Распорядительный акт об установлении квалификационной категории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altLang="ru-RU" sz="2400" b="0" i="0" u="sng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Соответствующая запись в трудовой книжке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altLang="ru-RU" sz="2400" b="0" i="0" u="sng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Приказ об изменении оплаты труда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3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25400" cap="flat" algn="ctr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ЗАДАЧИ МОУО, РУКОВОДИТЕЛЕЙ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ОО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(в рамках своей компетенции)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 descr="5%"/>
          <p:cNvSpPr>
            <a:spLocks noChangeArrowheads="1"/>
          </p:cNvSpPr>
          <p:nvPr/>
        </p:nvSpPr>
        <p:spPr bwMode="auto">
          <a:xfrm>
            <a:off x="468313" y="1557338"/>
            <a:ext cx="8207375" cy="4608512"/>
          </a:xfrm>
          <a:prstGeom prst="rect">
            <a:avLst/>
          </a:prstGeom>
          <a:pattFill prst="pct5">
            <a:fgClr>
              <a:srgbClr val="006600"/>
            </a:fgClr>
            <a:bgClr>
              <a:srgbClr val="FFFFFF"/>
            </a:bgClr>
          </a:patt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7653" name="Rectangle 2" descr="Точечная сетка"/>
          <p:cNvSpPr>
            <a:spLocks noChangeArrowheads="1"/>
          </p:cNvSpPr>
          <p:nvPr/>
        </p:nvSpPr>
        <p:spPr bwMode="auto">
          <a:xfrm>
            <a:off x="539750" y="1628775"/>
            <a:ext cx="8064500" cy="4465638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alt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Обеспечить </a:t>
            </a:r>
            <a:r>
              <a:rPr kumimoji="0" lang="ru-RU" altLang="ru-RU" sz="1900" b="0" i="0" u="sng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изучение</a:t>
            </a:r>
            <a:r>
              <a:rPr kumimoji="0" lang="ru-RU" alt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руководящими и педагогическими работниками нормативных и распорядительных документов по аттестации.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alt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Обеспечить </a:t>
            </a:r>
            <a:r>
              <a:rPr kumimoji="0" lang="ru-RU" altLang="ru-RU" sz="1900" b="0" i="0" u="sng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контроль</a:t>
            </a:r>
            <a:r>
              <a:rPr kumimoji="0" lang="ru-RU" alt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выполнения требований нормативных и распорядительных документов по аттестации.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alt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Создавать </a:t>
            </a:r>
            <a:r>
              <a:rPr kumimoji="0" lang="ru-RU" altLang="ru-RU" sz="1900" b="0" i="0" u="sng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возможности</a:t>
            </a:r>
            <a:r>
              <a:rPr kumimoji="0" lang="ru-RU" altLang="ru-RU" sz="1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ru-RU" alt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для профессионального обучения и роста педагогов,  (новое качество методической работы, организация взаимодействия педагогов, развитие института наставничества и др.).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alt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Оценивать</a:t>
            </a:r>
            <a:r>
              <a:rPr kumimoji="0" lang="ru-RU" altLang="ru-RU" sz="1900" b="0" i="0" u="sng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вклад </a:t>
            </a:r>
            <a:r>
              <a:rPr kumimoji="0" lang="ru-RU" alt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педагогического работника </a:t>
            </a:r>
            <a:r>
              <a:rPr kumimoji="0" lang="ru-RU" altLang="ru-RU" sz="1900" b="0" i="0" u="sng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в </a:t>
            </a:r>
            <a:r>
              <a:rPr kumimoji="0" lang="ru-RU" altLang="ru-RU" sz="1900" b="0" i="0" u="sng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качественное </a:t>
            </a:r>
            <a:r>
              <a:rPr kumimoji="0" lang="ru-RU" altLang="ru-RU" sz="1900" b="0" i="0" u="sng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развитие</a:t>
            </a:r>
            <a:r>
              <a:rPr kumimoji="0" lang="ru-RU" alt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учреждения и </a:t>
            </a:r>
            <a:r>
              <a:rPr kumimoji="0" lang="ru-RU" altLang="ru-RU" sz="1900" b="0" i="0" u="sng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динамику</a:t>
            </a:r>
            <a:r>
              <a:rPr kumimoji="0" lang="ru-RU" alt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образовательных достижений обучающихся у этого педагога.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altLang="ru-RU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Определять зону ближайшего развития педагога по итогам аттестации через неформально выбранное  повышение </a:t>
            </a:r>
            <a:r>
              <a:rPr kumimoji="0" lang="ru-RU" alt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квалификации </a:t>
            </a:r>
            <a:r>
              <a:rPr kumimoji="0" lang="ru-RU" altLang="ru-RU" sz="1900" b="0" i="0" u="sng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ИОМ</a:t>
            </a:r>
            <a:r>
              <a:rPr kumimoji="0" lang="ru-RU" alt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.</a:t>
            </a:r>
            <a:endParaRPr kumimoji="0" lang="ru-RU" altLang="ru-RU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01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25400" cap="flat" algn="ctr">
            <a:solidFill>
              <a:schemeClr val="accent1"/>
            </a:solidFill>
          </a:ln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СМОТРИМ В БУДУЩЕЕ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 descr="5%"/>
          <p:cNvSpPr>
            <a:spLocks noChangeArrowheads="1"/>
          </p:cNvSpPr>
          <p:nvPr/>
        </p:nvSpPr>
        <p:spPr bwMode="auto">
          <a:xfrm>
            <a:off x="468313" y="6237288"/>
            <a:ext cx="8207375" cy="620712"/>
          </a:xfrm>
          <a:prstGeom prst="rect">
            <a:avLst/>
          </a:prstGeom>
          <a:pattFill prst="pct5">
            <a:fgClr>
              <a:srgbClr val="006600"/>
            </a:fgClr>
            <a:bgClr>
              <a:srgbClr val="FFFFFF"/>
            </a:bgClr>
          </a:patt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5605" name="Rectangle 2" descr="Точечная сетка"/>
          <p:cNvSpPr>
            <a:spLocks noChangeArrowheads="1"/>
          </p:cNvSpPr>
          <p:nvPr/>
        </p:nvSpPr>
        <p:spPr bwMode="auto">
          <a:xfrm>
            <a:off x="539750" y="6237288"/>
            <a:ext cx="8064500" cy="620712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Перевод на эффективный контракт</a:t>
            </a:r>
          </a:p>
        </p:txBody>
      </p:sp>
    </p:spTree>
    <p:extLst>
      <p:ext uri="{BB962C8B-B14F-4D97-AF65-F5344CB8AC3E}">
        <p14:creationId xmlns:p14="http://schemas.microsoft.com/office/powerpoint/2010/main" val="7851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2095953" y="823314"/>
            <a:ext cx="6841710" cy="286564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US" altLang="ru-RU" sz="4618" b="1">
              <a:solidFill>
                <a:srgbClr val="00B05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endParaRPr lang="en-US" altLang="ru-RU" sz="4618" b="1">
              <a:solidFill>
                <a:srgbClr val="00B050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4618" b="1">
                <a:solidFill>
                  <a:srgbClr val="00B050"/>
                </a:solidFill>
              </a:rPr>
              <a:t>Профессиональный стандарт  педагога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sz="2736"/>
          </a:p>
          <a:p>
            <a:pPr>
              <a:buFont typeface="Arial" panose="020B0604020202020204" pitchFamily="34" charset="0"/>
              <a:buNone/>
            </a:pPr>
            <a:endParaRPr lang="ru-RU" altLang="ru-RU" sz="2736"/>
          </a:p>
          <a:p>
            <a:pPr algn="ctr">
              <a:buFont typeface="Wingdings" panose="05000000000000000000" pitchFamily="2" charset="2"/>
              <a:buNone/>
            </a:pPr>
            <a:endParaRPr lang="ru-RU" altLang="ru-RU" sz="2736" b="1">
              <a:solidFill>
                <a:srgbClr val="00B050"/>
              </a:solidFill>
            </a:endParaRPr>
          </a:p>
          <a:p>
            <a:pPr algn="r">
              <a:buFont typeface="Wingdings" panose="05000000000000000000" pitchFamily="2" charset="2"/>
              <a:buNone/>
            </a:pPr>
            <a:endParaRPr lang="ru-RU" altLang="ru-RU" sz="2736" b="1">
              <a:latin typeface="Georgia" panose="02040502050405020303" pitchFamily="18" charset="0"/>
            </a:endParaRPr>
          </a:p>
          <a:p>
            <a:pPr algn="r">
              <a:buFont typeface="Wingdings" panose="05000000000000000000" pitchFamily="2" charset="2"/>
              <a:buNone/>
            </a:pPr>
            <a:endParaRPr lang="ru-RU" altLang="ru-RU" sz="2736" b="1">
              <a:latin typeface="Georgia" panose="02040502050405020303" pitchFamily="18" charset="0"/>
            </a:endParaRPr>
          </a:p>
        </p:txBody>
      </p:sp>
      <p:pic>
        <p:nvPicPr>
          <p:cNvPr id="5" name="Picture 10" descr="C:\Documents and Settings\Константин\Мои документы\Мои рисунки\Организатор клипов (Microsoft)\j043799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479"/>
            <a:ext cx="2079663" cy="198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456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19"/>
          <p:cNvSpPr>
            <a:spLocks noChangeArrowheads="1"/>
          </p:cNvSpPr>
          <p:nvPr/>
        </p:nvSpPr>
        <p:spPr bwMode="gray">
          <a:xfrm>
            <a:off x="3333976" y="5123817"/>
            <a:ext cx="5810024" cy="1538028"/>
          </a:xfrm>
          <a:prstGeom prst="roundRect">
            <a:avLst>
              <a:gd name="adj" fmla="val 11505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lIns="89193" tIns="44596" rIns="89193" bIns="44596" anchor="ctr"/>
          <a:lstStyle/>
          <a:p>
            <a:pPr defTabSz="781903">
              <a:defRPr/>
            </a:pPr>
            <a:endParaRPr lang="ru-RU" sz="1796">
              <a:solidFill>
                <a:srgbClr val="003300"/>
              </a:solidFill>
              <a:cs typeface="+mn-cs"/>
            </a:endParaRPr>
          </a:p>
        </p:txBody>
      </p:sp>
      <p:sp>
        <p:nvSpPr>
          <p:cNvPr id="5123" name="Text Box 20"/>
          <p:cNvSpPr txBox="1">
            <a:spLocks noChangeArrowheads="1"/>
          </p:cNvSpPr>
          <p:nvPr/>
        </p:nvSpPr>
        <p:spPr bwMode="gray">
          <a:xfrm>
            <a:off x="4311363" y="5122460"/>
            <a:ext cx="5277891" cy="186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93" tIns="44596" rIns="89193" bIns="4459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>
              <a:spcBef>
                <a:spcPct val="50000"/>
              </a:spcBef>
              <a:buFontTx/>
              <a:buChar char="•"/>
            </a:pPr>
            <a:r>
              <a:rPr lang="en-US" altLang="ru-RU" sz="1539" b="1">
                <a:solidFill>
                  <a:srgbClr val="000000"/>
                </a:solidFill>
                <a:cs typeface="+mn-cs"/>
              </a:rPr>
              <a:t> </a:t>
            </a:r>
            <a:r>
              <a:rPr lang="ru-RU" altLang="ru-RU" sz="1539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упорным и стойким перед трудностями</a:t>
            </a:r>
            <a:endParaRPr lang="en-US" altLang="ru-RU" sz="1539" b="1">
              <a:solidFill>
                <a:srgbClr val="000000"/>
              </a:solidFill>
              <a:cs typeface="+mn-cs"/>
            </a:endParaRPr>
          </a:p>
          <a:p>
            <a:pPr defTabSz="781903" eaLnBrk="1" hangingPunct="1">
              <a:spcBef>
                <a:spcPct val="50000"/>
              </a:spcBef>
              <a:buFontTx/>
              <a:buChar char="•"/>
            </a:pPr>
            <a:r>
              <a:rPr lang="en-US" altLang="ru-RU" sz="1539" b="1">
                <a:solidFill>
                  <a:srgbClr val="000000"/>
                </a:solidFill>
                <a:cs typeface="+mn-cs"/>
              </a:rPr>
              <a:t> </a:t>
            </a:r>
            <a:r>
              <a:rPr lang="ru-RU" altLang="ru-RU" sz="1539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подготовленным к самообразованию и самоорганизации</a:t>
            </a:r>
          </a:p>
          <a:p>
            <a:pPr defTabSz="781903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1539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гибкость, оказавшись лицом к лицу с быстрыми переменами</a:t>
            </a:r>
          </a:p>
          <a:p>
            <a:pPr defTabSz="781903" eaLnBrk="1" hangingPunct="1">
              <a:spcBef>
                <a:spcPct val="50000"/>
              </a:spcBef>
              <a:buFontTx/>
              <a:buChar char="•"/>
            </a:pPr>
            <a:endParaRPr lang="en-US" altLang="ru-RU" sz="1539" b="1">
              <a:solidFill>
                <a:srgbClr val="000000"/>
              </a:solidFill>
              <a:cs typeface="+mn-cs"/>
            </a:endParaRPr>
          </a:p>
        </p:txBody>
      </p:sp>
      <p:pic>
        <p:nvPicPr>
          <p:cNvPr id="5124" name="Group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74" y="5362734"/>
            <a:ext cx="2867002" cy="129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12"/>
          <p:cNvSpPr>
            <a:spLocks noChangeArrowheads="1"/>
          </p:cNvSpPr>
          <p:nvPr/>
        </p:nvSpPr>
        <p:spPr bwMode="gray">
          <a:xfrm>
            <a:off x="2428536" y="1610653"/>
            <a:ext cx="5357982" cy="859287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endParaRPr lang="ru-RU" altLang="ru-RU" sz="1796">
              <a:solidFill>
                <a:srgbClr val="003300"/>
              </a:solidFill>
              <a:cs typeface="+mn-cs"/>
            </a:endParaRPr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gray">
          <a:xfrm>
            <a:off x="2857501" y="1610653"/>
            <a:ext cx="4857071" cy="91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93" tIns="44596" rIns="89193" bIns="4459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>
              <a:spcBef>
                <a:spcPct val="50000"/>
              </a:spcBef>
              <a:buFontTx/>
              <a:buChar char="•"/>
            </a:pPr>
            <a:r>
              <a:rPr lang="en-US" altLang="ru-RU" sz="1539" b="1">
                <a:solidFill>
                  <a:srgbClr val="000000"/>
                </a:solidFill>
                <a:cs typeface="+mn-cs"/>
              </a:rPr>
              <a:t> </a:t>
            </a:r>
            <a:r>
              <a:rPr lang="ru-RU" altLang="ru-RU" sz="1539" b="1">
                <a:solidFill>
                  <a:srgbClr val="000000"/>
                </a:solidFill>
                <a:cs typeface="+mn-cs"/>
              </a:rPr>
              <a:t>Создание ситуации выбора и успеха</a:t>
            </a:r>
            <a:endParaRPr lang="en-US" altLang="ru-RU" sz="1539" b="1">
              <a:solidFill>
                <a:srgbClr val="000000"/>
              </a:solidFill>
              <a:cs typeface="+mn-cs"/>
            </a:endParaRPr>
          </a:p>
          <a:p>
            <a:pPr defTabSz="781903" eaLnBrk="1" hangingPunct="1">
              <a:spcBef>
                <a:spcPct val="50000"/>
              </a:spcBef>
              <a:buFontTx/>
              <a:buChar char="•"/>
            </a:pPr>
            <a:r>
              <a:rPr lang="en-US" altLang="ru-RU" sz="1539" b="1">
                <a:solidFill>
                  <a:srgbClr val="000000"/>
                </a:solidFill>
                <a:cs typeface="+mn-cs"/>
              </a:rPr>
              <a:t> </a:t>
            </a:r>
            <a:r>
              <a:rPr lang="ru-RU" altLang="ru-RU" sz="1539" b="1">
                <a:solidFill>
                  <a:srgbClr val="000000"/>
                </a:solidFill>
                <a:cs typeface="+mn-cs"/>
              </a:rPr>
              <a:t>Организация учебного сотрудничества учащихся</a:t>
            </a:r>
            <a:endParaRPr lang="en-US" altLang="ru-RU" sz="1539" b="1">
              <a:solidFill>
                <a:srgbClr val="000000"/>
              </a:solidFill>
              <a:cs typeface="+mn-cs"/>
            </a:endParaRPr>
          </a:p>
        </p:txBody>
      </p:sp>
      <p:sp>
        <p:nvSpPr>
          <p:cNvPr id="5127" name="AutoShape 17"/>
          <p:cNvSpPr>
            <a:spLocks noChangeArrowheads="1"/>
          </p:cNvSpPr>
          <p:nvPr/>
        </p:nvSpPr>
        <p:spPr bwMode="gray">
          <a:xfrm>
            <a:off x="3142572" y="2711571"/>
            <a:ext cx="5501875" cy="117286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endParaRPr lang="ru-RU" altLang="ru-RU" sz="1796">
              <a:solidFill>
                <a:srgbClr val="003300"/>
              </a:solidFill>
              <a:cs typeface="+mn-cs"/>
            </a:endParaRPr>
          </a:p>
        </p:txBody>
      </p:sp>
      <p:sp>
        <p:nvSpPr>
          <p:cNvPr id="5128" name="Text Box 18"/>
          <p:cNvSpPr txBox="1">
            <a:spLocks noChangeArrowheads="1"/>
          </p:cNvSpPr>
          <p:nvPr/>
        </p:nvSpPr>
        <p:spPr bwMode="gray">
          <a:xfrm>
            <a:off x="3594613" y="2711572"/>
            <a:ext cx="5071553" cy="2340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93" tIns="44596" rIns="89193" bIns="4459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>
              <a:spcBef>
                <a:spcPct val="50000"/>
              </a:spcBef>
              <a:buFontTx/>
              <a:buChar char="•"/>
            </a:pPr>
            <a:r>
              <a:rPr lang="en-US" altLang="ru-RU" sz="1539" b="1">
                <a:solidFill>
                  <a:srgbClr val="000000"/>
                </a:solidFill>
                <a:cs typeface="+mn-cs"/>
              </a:rPr>
              <a:t> </a:t>
            </a:r>
            <a:r>
              <a:rPr lang="ru-RU" altLang="ru-RU" sz="1539" b="1">
                <a:solidFill>
                  <a:srgbClr val="000000"/>
                </a:solidFill>
                <a:cs typeface="+mn-cs"/>
              </a:rPr>
              <a:t>Получение и обработка информации</a:t>
            </a:r>
          </a:p>
          <a:p>
            <a:pPr defTabSz="781903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1539" b="1">
                <a:solidFill>
                  <a:srgbClr val="000000"/>
                </a:solidFill>
                <a:cs typeface="+mn-cs"/>
              </a:rPr>
              <a:t>Использование проектных форм работы</a:t>
            </a:r>
          </a:p>
          <a:p>
            <a:pPr defTabSz="781903"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к различным источникам данных и их использование</a:t>
            </a:r>
            <a:endParaRPr lang="ru-RU" altLang="ru-RU" sz="1539" b="1">
              <a:solidFill>
                <a:srgbClr val="003300"/>
              </a:solidFill>
              <a:cs typeface="+mn-cs"/>
            </a:endParaRPr>
          </a:p>
          <a:p>
            <a:pPr defTabSz="781903" eaLnBrk="1" hangingPunct="1">
              <a:spcBef>
                <a:spcPct val="50000"/>
              </a:spcBef>
              <a:buFontTx/>
              <a:buChar char="•"/>
            </a:pPr>
            <a:endParaRPr lang="en-US" altLang="ru-RU" sz="1539" b="1">
              <a:solidFill>
                <a:srgbClr val="000000"/>
              </a:solidFill>
              <a:cs typeface="+mn-cs"/>
            </a:endParaRPr>
          </a:p>
          <a:p>
            <a:pPr defTabSz="781903" eaLnBrk="1" hangingPunct="1">
              <a:spcBef>
                <a:spcPct val="50000"/>
              </a:spcBef>
            </a:pPr>
            <a:endParaRPr lang="ru-RU" altLang="ru-RU" sz="1539" b="1">
              <a:solidFill>
                <a:srgbClr val="000000"/>
              </a:solidFill>
              <a:cs typeface="+mn-cs"/>
            </a:endParaRPr>
          </a:p>
          <a:p>
            <a:pPr defTabSz="781903" eaLnBrk="1" hangingPunct="1">
              <a:spcBef>
                <a:spcPct val="50000"/>
              </a:spcBef>
            </a:pPr>
            <a:endParaRPr lang="en-US" altLang="ru-RU" sz="1539" b="1">
              <a:solidFill>
                <a:srgbClr val="000000"/>
              </a:solidFill>
              <a:cs typeface="+mn-cs"/>
            </a:endParaRPr>
          </a:p>
        </p:txBody>
      </p:sp>
      <p:sp>
        <p:nvSpPr>
          <p:cNvPr id="5129" name="AutoShape 19"/>
          <p:cNvSpPr>
            <a:spLocks noChangeArrowheads="1"/>
          </p:cNvSpPr>
          <p:nvPr/>
        </p:nvSpPr>
        <p:spPr bwMode="gray">
          <a:xfrm>
            <a:off x="3399136" y="4079914"/>
            <a:ext cx="5286036" cy="859286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endParaRPr lang="ru-RU" altLang="ru-RU" sz="1796">
              <a:solidFill>
                <a:srgbClr val="003300"/>
              </a:solidFill>
              <a:cs typeface="+mn-cs"/>
            </a:endParaRPr>
          </a:p>
        </p:txBody>
      </p:sp>
      <p:sp>
        <p:nvSpPr>
          <p:cNvPr id="5130" name="Text Box 20"/>
          <p:cNvSpPr txBox="1">
            <a:spLocks noChangeArrowheads="1"/>
          </p:cNvSpPr>
          <p:nvPr/>
        </p:nvSpPr>
        <p:spPr bwMode="gray">
          <a:xfrm>
            <a:off x="4115887" y="4079914"/>
            <a:ext cx="4634444" cy="91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93" tIns="44596" rIns="89193" bIns="4459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>
              <a:spcBef>
                <a:spcPct val="50000"/>
              </a:spcBef>
              <a:buFontTx/>
              <a:buChar char="•"/>
            </a:pPr>
            <a:r>
              <a:rPr lang="en-US" altLang="ru-RU" sz="1539" b="1">
                <a:solidFill>
                  <a:srgbClr val="000000"/>
                </a:solidFill>
                <a:cs typeface="+mn-cs"/>
              </a:rPr>
              <a:t> </a:t>
            </a:r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Выслушивать и принимать во внимание взгляды других людей</a:t>
            </a:r>
            <a:endParaRPr lang="en-US" altLang="ru-RU" sz="1539" b="1">
              <a:solidFill>
                <a:srgbClr val="003300"/>
              </a:solidFill>
              <a:cs typeface="+mn-cs"/>
            </a:endParaRPr>
          </a:p>
          <a:p>
            <a:pPr defTabSz="781903" eaLnBrk="1" hangingPunct="1">
              <a:spcBef>
                <a:spcPct val="50000"/>
              </a:spcBef>
              <a:buFontTx/>
              <a:buChar char="•"/>
            </a:pPr>
            <a:r>
              <a:rPr lang="en-US" altLang="ru-RU" sz="1539" b="1">
                <a:solidFill>
                  <a:srgbClr val="003300"/>
                </a:solidFill>
                <a:cs typeface="+mn-cs"/>
              </a:rPr>
              <a:t> </a:t>
            </a:r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Дискутировать и защищать свою точку зрения</a:t>
            </a:r>
            <a:endParaRPr lang="en-US" altLang="ru-RU" sz="1539" b="1">
              <a:solidFill>
                <a:srgbClr val="003300"/>
              </a:solidFill>
              <a:cs typeface="+mn-cs"/>
            </a:endParaRPr>
          </a:p>
        </p:txBody>
      </p:sp>
      <p:sp>
        <p:nvSpPr>
          <p:cNvPr id="5131" name="AutoShape 21"/>
          <p:cNvSpPr>
            <a:spLocks noChangeArrowheads="1"/>
          </p:cNvSpPr>
          <p:nvPr/>
        </p:nvSpPr>
        <p:spPr bwMode="white">
          <a:xfrm>
            <a:off x="2448898" y="1898439"/>
            <a:ext cx="533491" cy="358375"/>
          </a:xfrm>
          <a:prstGeom prst="rightArrow">
            <a:avLst>
              <a:gd name="adj1" fmla="val 50000"/>
              <a:gd name="adj2" fmla="val 5847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endParaRPr lang="ru-RU" altLang="ru-RU" sz="1796">
              <a:solidFill>
                <a:srgbClr val="003300"/>
              </a:solidFill>
              <a:cs typeface="+mn-cs"/>
            </a:endParaRPr>
          </a:p>
        </p:txBody>
      </p:sp>
      <p:sp>
        <p:nvSpPr>
          <p:cNvPr id="5132" name="AutoShape 22"/>
          <p:cNvSpPr>
            <a:spLocks noChangeArrowheads="1"/>
          </p:cNvSpPr>
          <p:nvPr/>
        </p:nvSpPr>
        <p:spPr bwMode="white">
          <a:xfrm>
            <a:off x="3154789" y="3105242"/>
            <a:ext cx="533491" cy="359732"/>
          </a:xfrm>
          <a:prstGeom prst="rightArrow">
            <a:avLst>
              <a:gd name="adj1" fmla="val 50000"/>
              <a:gd name="adj2" fmla="val 5825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endParaRPr lang="ru-RU" altLang="ru-RU" sz="1796">
              <a:solidFill>
                <a:srgbClr val="003300"/>
              </a:solidFill>
              <a:cs typeface="+mn-cs"/>
            </a:endParaRPr>
          </a:p>
        </p:txBody>
      </p:sp>
      <p:sp>
        <p:nvSpPr>
          <p:cNvPr id="5133" name="AutoShape 23"/>
          <p:cNvSpPr>
            <a:spLocks noChangeArrowheads="1"/>
          </p:cNvSpPr>
          <p:nvPr/>
        </p:nvSpPr>
        <p:spPr bwMode="white">
          <a:xfrm>
            <a:off x="3399135" y="4470869"/>
            <a:ext cx="533491" cy="359732"/>
          </a:xfrm>
          <a:prstGeom prst="rightArrow">
            <a:avLst>
              <a:gd name="adj1" fmla="val 50000"/>
              <a:gd name="adj2" fmla="val 5825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endParaRPr lang="ru-RU" altLang="ru-RU" sz="1796">
              <a:solidFill>
                <a:srgbClr val="003300"/>
              </a:solidFill>
              <a:cs typeface="+mn-cs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97292" y="496160"/>
            <a:ext cx="8275211" cy="863359"/>
          </a:xfrm>
        </p:spPr>
        <p:txBody>
          <a:bodyPr/>
          <a:lstStyle/>
          <a:p>
            <a:pPr>
              <a:defRPr/>
            </a:pPr>
            <a:r>
              <a:rPr lang="ru-RU" sz="3762" b="1" i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Профессиональные компетенции</a:t>
            </a:r>
            <a:endParaRPr lang="en-US" sz="3762" b="1" i="1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5135" name="Group 3"/>
          <p:cNvGrpSpPr>
            <a:grpSpLocks/>
          </p:cNvGrpSpPr>
          <p:nvPr/>
        </p:nvGrpSpPr>
        <p:grpSpPr bwMode="auto">
          <a:xfrm>
            <a:off x="336656" y="4014754"/>
            <a:ext cx="2796413" cy="1286893"/>
            <a:chOff x="471" y="272"/>
            <a:chExt cx="1161" cy="1539"/>
          </a:xfrm>
        </p:grpSpPr>
        <p:sp>
          <p:nvSpPr>
            <p:cNvPr id="5147" name="Oval 4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81903" eaLnBrk="1" hangingPunct="1"/>
              <a:endParaRPr lang="ru-RU" altLang="ru-RU" sz="1796">
                <a:solidFill>
                  <a:srgbClr val="003300"/>
                </a:solidFill>
                <a:cs typeface="+mn-cs"/>
              </a:endParaRPr>
            </a:p>
          </p:txBody>
        </p:sp>
        <p:sp>
          <p:nvSpPr>
            <p:cNvPr id="22533" name="AutoShape 5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781903">
                <a:defRPr/>
              </a:pPr>
              <a:endParaRPr lang="ru-RU" sz="1796">
                <a:solidFill>
                  <a:srgbClr val="003300"/>
                </a:solidFill>
                <a:cs typeface="+mn-cs"/>
              </a:endParaRPr>
            </a:p>
          </p:txBody>
        </p:sp>
      </p:grpSp>
      <p:grpSp>
        <p:nvGrpSpPr>
          <p:cNvPr id="5136" name="Group 6"/>
          <p:cNvGrpSpPr>
            <a:grpSpLocks/>
          </p:cNvGrpSpPr>
          <p:nvPr/>
        </p:nvGrpSpPr>
        <p:grpSpPr bwMode="auto">
          <a:xfrm>
            <a:off x="271496" y="2711571"/>
            <a:ext cx="2671525" cy="1286893"/>
            <a:chOff x="471" y="272"/>
            <a:chExt cx="1161" cy="1539"/>
          </a:xfrm>
        </p:grpSpPr>
        <p:sp>
          <p:nvSpPr>
            <p:cNvPr id="5145" name="Oval 7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81903" eaLnBrk="1" hangingPunct="1"/>
              <a:endParaRPr lang="ru-RU" altLang="ru-RU" sz="1796">
                <a:solidFill>
                  <a:srgbClr val="003300"/>
                </a:solidFill>
                <a:cs typeface="+mn-cs"/>
              </a:endParaRPr>
            </a:p>
          </p:txBody>
        </p:sp>
        <p:sp>
          <p:nvSpPr>
            <p:cNvPr id="22536" name="AutoShape 8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781903">
                <a:defRPr/>
              </a:pPr>
              <a:endParaRPr lang="ru-RU" sz="1796">
                <a:solidFill>
                  <a:srgbClr val="003300"/>
                </a:solidFill>
                <a:cs typeface="+mn-cs"/>
              </a:endParaRPr>
            </a:p>
          </p:txBody>
        </p:sp>
      </p:grpSp>
      <p:grpSp>
        <p:nvGrpSpPr>
          <p:cNvPr id="5137" name="Group 9"/>
          <p:cNvGrpSpPr>
            <a:grpSpLocks/>
          </p:cNvGrpSpPr>
          <p:nvPr/>
        </p:nvGrpSpPr>
        <p:grpSpPr bwMode="auto">
          <a:xfrm>
            <a:off x="161541" y="1394814"/>
            <a:ext cx="2295502" cy="1286893"/>
            <a:chOff x="471" y="272"/>
            <a:chExt cx="1161" cy="1539"/>
          </a:xfrm>
        </p:grpSpPr>
        <p:sp>
          <p:nvSpPr>
            <p:cNvPr id="5143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E5EBD5"/>
                </a:gs>
                <a:gs pos="100000">
                  <a:srgbClr val="C1CF9D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81903" eaLnBrk="1" hangingPunct="1"/>
              <a:endParaRPr lang="ru-RU" altLang="ru-RU" sz="1796">
                <a:solidFill>
                  <a:srgbClr val="003300"/>
                </a:solidFill>
                <a:cs typeface="+mn-cs"/>
              </a:endParaRPr>
            </a:p>
          </p:txBody>
        </p:sp>
        <p:sp>
          <p:nvSpPr>
            <p:cNvPr id="22539" name="AutoShape 1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781903">
                <a:defRPr/>
              </a:pPr>
              <a:endParaRPr lang="ru-RU" sz="1796">
                <a:solidFill>
                  <a:srgbClr val="003300"/>
                </a:solidFill>
                <a:cs typeface="+mn-cs"/>
              </a:endParaRPr>
            </a:p>
          </p:txBody>
        </p:sp>
      </p:grpSp>
      <p:sp>
        <p:nvSpPr>
          <p:cNvPr id="22541" name="Text Box 13"/>
          <p:cNvSpPr txBox="1">
            <a:spLocks noChangeArrowheads="1"/>
          </p:cNvSpPr>
          <p:nvPr/>
        </p:nvSpPr>
        <p:spPr bwMode="black">
          <a:xfrm>
            <a:off x="214482" y="1812919"/>
            <a:ext cx="2286000" cy="8269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9193" tIns="44596" rIns="89193" bIns="44596">
            <a:spAutoFit/>
          </a:bodyPr>
          <a:lstStyle/>
          <a:p>
            <a:pPr algn="ctr" defTabSz="781903">
              <a:defRPr/>
            </a:pPr>
            <a:r>
              <a:rPr lang="ru-RU" sz="2394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Учебные компетенции</a:t>
            </a:r>
            <a:endParaRPr lang="ru-RU" sz="2394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139" name="Text Box 16"/>
          <p:cNvSpPr txBox="1">
            <a:spLocks noChangeArrowheads="1"/>
          </p:cNvSpPr>
          <p:nvPr/>
        </p:nvSpPr>
        <p:spPr bwMode="black">
          <a:xfrm>
            <a:off x="466974" y="4405709"/>
            <a:ext cx="2765192" cy="721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93" tIns="44596" rIns="89193" bIns="4459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r>
              <a:rPr lang="ru-RU" altLang="ru-RU" sz="2052" b="1" i="1">
                <a:solidFill>
                  <a:srgbClr val="FF0000"/>
                </a:solidFill>
                <a:cs typeface="+mn-cs"/>
              </a:rPr>
              <a:t>Коммуникативные компетенции</a:t>
            </a:r>
            <a:r>
              <a:rPr lang="ru-RU" altLang="ru-RU" sz="2052" b="1">
                <a:solidFill>
                  <a:srgbClr val="FF0000"/>
                </a:solidFill>
                <a:cs typeface="+mn-cs"/>
              </a:rPr>
              <a:t> </a:t>
            </a:r>
          </a:p>
        </p:txBody>
      </p:sp>
      <p:sp>
        <p:nvSpPr>
          <p:cNvPr id="5140" name="AutoShape 23"/>
          <p:cNvSpPr>
            <a:spLocks noChangeArrowheads="1"/>
          </p:cNvSpPr>
          <p:nvPr/>
        </p:nvSpPr>
        <p:spPr bwMode="white">
          <a:xfrm>
            <a:off x="3724931" y="5578574"/>
            <a:ext cx="533491" cy="361090"/>
          </a:xfrm>
          <a:prstGeom prst="rightArrow">
            <a:avLst>
              <a:gd name="adj1" fmla="val 50000"/>
              <a:gd name="adj2" fmla="val 58038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endParaRPr lang="ru-RU" altLang="ru-RU" sz="1796">
              <a:solidFill>
                <a:srgbClr val="003300"/>
              </a:solidFill>
              <a:cs typeface="+mn-cs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black">
          <a:xfrm>
            <a:off x="401815" y="3102526"/>
            <a:ext cx="2610439" cy="7216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9193" tIns="44596" rIns="89193" bIns="44596">
            <a:spAutoFit/>
          </a:bodyPr>
          <a:lstStyle/>
          <a:p>
            <a:pPr defTabSz="781903">
              <a:defRPr/>
            </a:pPr>
            <a:r>
              <a:rPr lang="ru-RU" sz="2052" b="1" i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Информационные компетенции</a:t>
            </a:r>
            <a:r>
              <a:rPr lang="ru-RU" sz="2052" b="1" dirty="0">
                <a:solidFill>
                  <a:srgbClr val="FF0000"/>
                </a:solidFill>
                <a:latin typeface="Arial"/>
                <a:cs typeface="Times New Roman" pitchFamily="18" charset="0"/>
              </a:rPr>
              <a:t> 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black">
          <a:xfrm>
            <a:off x="1053406" y="5708892"/>
            <a:ext cx="3518594" cy="7216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9193" tIns="44596" rIns="89193" bIns="44596">
            <a:spAutoFit/>
          </a:bodyPr>
          <a:lstStyle/>
          <a:p>
            <a:pPr defTabSz="781903">
              <a:defRPr/>
            </a:pPr>
            <a:r>
              <a:rPr lang="ru-RU" sz="2052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Личностные  компетенции</a:t>
            </a:r>
            <a:endParaRPr lang="ru-RU" sz="2052" dirty="0">
              <a:solidFill>
                <a:srgbClr val="FF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473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71497" y="821956"/>
            <a:ext cx="8229057" cy="325796"/>
          </a:xfrm>
        </p:spPr>
        <p:txBody>
          <a:bodyPr/>
          <a:lstStyle/>
          <a:p>
            <a:r>
              <a:rPr lang="ru-RU" altLang="ru-RU" sz="2736" b="1">
                <a:solidFill>
                  <a:srgbClr val="FF0000"/>
                </a:solidFill>
              </a:rPr>
              <a:t/>
            </a:r>
            <a:br>
              <a:rPr lang="ru-RU" altLang="ru-RU" sz="2736" b="1">
                <a:solidFill>
                  <a:srgbClr val="FF0000"/>
                </a:solidFill>
              </a:rPr>
            </a:br>
            <a:r>
              <a:rPr lang="ru-RU" altLang="ru-RU" sz="2736" b="1">
                <a:solidFill>
                  <a:srgbClr val="FF0000"/>
                </a:solidFill>
              </a:rPr>
              <a:t/>
            </a:r>
            <a:br>
              <a:rPr lang="ru-RU" altLang="ru-RU" sz="2736" b="1">
                <a:solidFill>
                  <a:srgbClr val="FF0000"/>
                </a:solidFill>
              </a:rPr>
            </a:br>
            <a:r>
              <a:rPr lang="ru-RU" altLang="ru-RU" sz="2736" b="1">
                <a:solidFill>
                  <a:srgbClr val="FF0000"/>
                </a:solidFill>
              </a:rPr>
              <a:t>Профессиональный стандарт педагога</a:t>
            </a:r>
            <a:r>
              <a:rPr lang="ru-RU" altLang="ru-RU" sz="2736"/>
              <a:t> профессиональные и личностные требования к учителю. </a:t>
            </a:r>
            <a:br>
              <a:rPr lang="ru-RU" altLang="ru-RU" sz="2736"/>
            </a:br>
            <a:endParaRPr lang="ru-RU" altLang="ru-RU" sz="2736" b="1">
              <a:solidFill>
                <a:srgbClr val="FF0000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251135" y="1929662"/>
            <a:ext cx="8751687" cy="4495981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2309" b="1" u="sng" dirty="0">
                <a:solidFill>
                  <a:srgbClr val="5D5DFF"/>
                </a:solidFill>
              </a:rPr>
              <a:t>Новые компетенции</a:t>
            </a:r>
          </a:p>
          <a:p>
            <a:pPr>
              <a:defRPr/>
            </a:pPr>
            <a:r>
              <a:rPr lang="ru-RU" sz="2309" b="1" dirty="0"/>
              <a:t>Работа с одаренными учащимися.</a:t>
            </a:r>
          </a:p>
          <a:p>
            <a:pPr>
              <a:defRPr/>
            </a:pPr>
            <a:r>
              <a:rPr lang="ru-RU" sz="2309" b="1" dirty="0"/>
              <a:t>Работа в условиях реализации программ инклюзивного образования.</a:t>
            </a:r>
          </a:p>
          <a:p>
            <a:pPr>
              <a:defRPr/>
            </a:pPr>
            <a:r>
              <a:rPr lang="ru-RU" sz="2309" b="1" dirty="0"/>
              <a:t>Преподавание русского языка учащимся,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2309" b="1" dirty="0"/>
              <a:t>для которых он не является родным.</a:t>
            </a:r>
          </a:p>
          <a:p>
            <a:pPr>
              <a:defRPr/>
            </a:pPr>
            <a:r>
              <a:rPr lang="ru-RU" sz="2309" b="1" dirty="0"/>
              <a:t>Работа с учащимися, имеющими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2309" b="1" dirty="0"/>
              <a:t>проблемы в развитии.</a:t>
            </a:r>
          </a:p>
          <a:p>
            <a:pPr>
              <a:defRPr/>
            </a:pPr>
            <a:r>
              <a:rPr lang="ru-RU" sz="2309" b="1" dirty="0"/>
              <a:t>Работа с </a:t>
            </a:r>
            <a:r>
              <a:rPr lang="ru-RU" sz="2309" b="1" dirty="0" err="1"/>
              <a:t>девиантными</a:t>
            </a:r>
            <a:r>
              <a:rPr lang="ru-RU" sz="2309" b="1" dirty="0"/>
              <a:t>, зависимыми, социально запущенными и социально уязвимыми учащимися, имеющими серьезные отклонения в поведении.</a:t>
            </a:r>
          </a:p>
        </p:txBody>
      </p:sp>
      <p:pic>
        <p:nvPicPr>
          <p:cNvPr id="6148" name="Picture 11" descr="C:\Documents and Settings\Константин\Мои документы\Мои рисунки\Организатор клипов (Microsoft)\j041549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252" y="1538707"/>
            <a:ext cx="2421748" cy="261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75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25400" cap="flat" algn="ctr">
            <a:solidFill>
              <a:schemeClr val="accent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ВАЖНО: п.24</a:t>
            </a:r>
            <a:endParaRPr lang="ru-RU" altLang="ru-RU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45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472" y="196156"/>
            <a:ext cx="8229057" cy="1212232"/>
          </a:xfrm>
        </p:spPr>
        <p:txBody>
          <a:bodyPr/>
          <a:lstStyle/>
          <a:p>
            <a:r>
              <a:rPr lang="ru-RU" altLang="ru-RU" sz="3078" b="1">
                <a:solidFill>
                  <a:srgbClr val="FF0000"/>
                </a:solidFill>
              </a:rPr>
              <a:t>Профессиональный стандарт педагога</a:t>
            </a:r>
            <a:endParaRPr lang="ru-RU" altLang="ru-RU" sz="3078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6337" y="1473548"/>
            <a:ext cx="8796485" cy="501725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2052" dirty="0"/>
              <a:t> </a:t>
            </a:r>
            <a:r>
              <a:rPr lang="ru-RU" sz="2394" b="1" dirty="0"/>
              <a:t>Документ, в котором определяются </a:t>
            </a:r>
            <a:br>
              <a:rPr lang="ru-RU" sz="2394" b="1" dirty="0"/>
            </a:br>
            <a:r>
              <a:rPr lang="ru-RU" sz="2394" b="1" dirty="0"/>
              <a:t>основные требования к его квалификации.</a:t>
            </a:r>
          </a:p>
          <a:p>
            <a:pPr>
              <a:buFont typeface="Arial" charset="0"/>
              <a:buNone/>
              <a:defRPr/>
            </a:pPr>
            <a:r>
              <a:rPr lang="ru-RU" sz="2394" b="1" dirty="0"/>
              <a:t>Отражает структуру его профессиональной деятельности: </a:t>
            </a:r>
            <a:r>
              <a:rPr lang="ru-RU" sz="2394" b="1" dirty="0">
                <a:solidFill>
                  <a:srgbClr val="5D5DFF"/>
                </a:solidFill>
              </a:rPr>
              <a:t>обучение, воспитание </a:t>
            </a:r>
          </a:p>
          <a:p>
            <a:pPr>
              <a:buFont typeface="Arial" charset="0"/>
              <a:buNone/>
              <a:defRPr/>
            </a:pPr>
            <a:r>
              <a:rPr lang="ru-RU" sz="2394" b="1" dirty="0">
                <a:solidFill>
                  <a:srgbClr val="5D5DFF"/>
                </a:solidFill>
              </a:rPr>
              <a:t>и развитие </a:t>
            </a:r>
            <a:r>
              <a:rPr lang="ru-RU" sz="2394" b="1" dirty="0"/>
              <a:t>ребенка.</a:t>
            </a:r>
          </a:p>
          <a:p>
            <a:pPr>
              <a:buFont typeface="Arial" charset="0"/>
              <a:buNone/>
              <a:defRPr/>
            </a:pPr>
            <a:r>
              <a:rPr lang="ru-RU" sz="2394" b="1" dirty="0"/>
              <a:t>Существенно наполняется</a:t>
            </a:r>
          </a:p>
          <a:p>
            <a:pPr>
              <a:buFont typeface="Arial" charset="0"/>
              <a:buNone/>
              <a:defRPr/>
            </a:pPr>
            <a:r>
              <a:rPr lang="ru-RU" sz="2394" b="1" dirty="0"/>
              <a:t> </a:t>
            </a:r>
            <a:r>
              <a:rPr lang="ru-RU" sz="2394" b="1" i="1" u="sng" dirty="0">
                <a:solidFill>
                  <a:srgbClr val="C00000"/>
                </a:solidFill>
              </a:rPr>
              <a:t>психолого-педагогическими компетенциями.</a:t>
            </a:r>
          </a:p>
          <a:p>
            <a:pPr>
              <a:buFont typeface="Arial" charset="0"/>
              <a:buNone/>
              <a:defRPr/>
            </a:pPr>
            <a:r>
              <a:rPr lang="ru-RU" sz="2394" b="1" dirty="0"/>
              <a:t>Выдвигает требования к личностным качествам учителя, неотделимым от его профессиональных компетенций: готовность учить всех без исключения детей, вне зависимости от их склонностей, способностей, особенностей развития, ограниченных возможностей.</a:t>
            </a:r>
          </a:p>
          <a:p>
            <a:pPr>
              <a:defRPr/>
            </a:pPr>
            <a:endParaRPr lang="ru-RU" sz="2394" b="1" dirty="0"/>
          </a:p>
        </p:txBody>
      </p:sp>
      <p:pic>
        <p:nvPicPr>
          <p:cNvPr id="7172" name="Picture 11" descr="C:\Documents and Settings\Константин\Мои документы\Мои рисунки\Организатор клипов (Microsoft)\j041549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048" y="1538707"/>
            <a:ext cx="2095952" cy="261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53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30"/>
          <p:cNvSpPr>
            <a:spLocks noChangeArrowheads="1"/>
          </p:cNvSpPr>
          <p:nvPr/>
        </p:nvSpPr>
        <p:spPr bwMode="gray">
          <a:xfrm>
            <a:off x="3724931" y="2059980"/>
            <a:ext cx="4886936" cy="943450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  <a:alpha val="80000"/>
            </a:schemeClr>
          </a:solidFill>
          <a:ln w="9525">
            <a:noFill/>
            <a:round/>
            <a:headEnd/>
            <a:tailEnd/>
          </a:ln>
        </p:spPr>
        <p:txBody>
          <a:bodyPr wrap="none" lIns="89193" tIns="44596" rIns="89193" bIns="44596" anchor="ctr"/>
          <a:lstStyle/>
          <a:p>
            <a:pPr marL="1563807" lvl="4" defTabSz="781903" fontAlgn="auto">
              <a:spcAft>
                <a:spcPts val="0"/>
              </a:spcAft>
              <a:defRPr/>
            </a:pPr>
            <a:r>
              <a:rPr lang="ru-RU" sz="2394" b="1" dirty="0">
                <a:solidFill>
                  <a:srgbClr val="003300"/>
                </a:solidFill>
                <a:cs typeface="+mn-cs"/>
              </a:rPr>
              <a:t>мобильность</a:t>
            </a:r>
          </a:p>
        </p:txBody>
      </p:sp>
      <p:sp>
        <p:nvSpPr>
          <p:cNvPr id="14341" name="AutoShape 29"/>
          <p:cNvSpPr>
            <a:spLocks noChangeArrowheads="1"/>
          </p:cNvSpPr>
          <p:nvPr/>
        </p:nvSpPr>
        <p:spPr bwMode="gray">
          <a:xfrm>
            <a:off x="3724931" y="1147752"/>
            <a:ext cx="4886936" cy="777837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  <a:alpha val="80000"/>
            </a:schemeClr>
          </a:solidFill>
          <a:ln w="9525">
            <a:noFill/>
            <a:round/>
            <a:headEnd/>
            <a:tailEnd/>
          </a:ln>
        </p:spPr>
        <p:txBody>
          <a:bodyPr wrap="none" lIns="89193" tIns="44596" rIns="89193" bIns="44596" anchor="ctr"/>
          <a:lstStyle/>
          <a:p>
            <a:pPr defTabSz="781903">
              <a:defRPr/>
            </a:pPr>
            <a:endParaRPr lang="ru-RU" sz="1539" dirty="0">
              <a:solidFill>
                <a:srgbClr val="003300"/>
              </a:solidFill>
              <a:cs typeface="+mn-cs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724931" y="1212911"/>
            <a:ext cx="4821777" cy="651591"/>
          </a:xfrm>
        </p:spPr>
        <p:txBody>
          <a:bodyPr/>
          <a:lstStyle/>
          <a:p>
            <a:pPr marL="293214" indent="-293214"/>
            <a:r>
              <a:rPr lang="ru-RU" altLang="ru-RU" sz="2394" b="1"/>
              <a:t/>
            </a:r>
            <a:br>
              <a:rPr lang="ru-RU" altLang="ru-RU" sz="2394" b="1"/>
            </a:br>
            <a:r>
              <a:rPr lang="ru-RU" altLang="ru-RU" sz="2394" b="1"/>
              <a:t>  готовность к переменам </a:t>
            </a:r>
            <a:br>
              <a:rPr lang="ru-RU" altLang="ru-RU" sz="2394" b="1"/>
            </a:br>
            <a:endParaRPr lang="en-US" altLang="ru-RU" sz="2394" b="1"/>
          </a:p>
        </p:txBody>
      </p:sp>
      <p:sp>
        <p:nvSpPr>
          <p:cNvPr id="8197" name="AutoShape 3"/>
          <p:cNvSpPr>
            <a:spLocks noChangeArrowheads="1"/>
          </p:cNvSpPr>
          <p:nvPr/>
        </p:nvSpPr>
        <p:spPr bwMode="gray">
          <a:xfrm flipH="1">
            <a:off x="1509520" y="2450935"/>
            <a:ext cx="906798" cy="787340"/>
          </a:xfrm>
          <a:prstGeom prst="curvedRightArrow">
            <a:avLst>
              <a:gd name="adj1" fmla="val 16542"/>
              <a:gd name="adj2" fmla="val 38977"/>
              <a:gd name="adj3" fmla="val 30830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endParaRPr lang="ru-RU" altLang="ru-RU" sz="1796">
              <a:solidFill>
                <a:srgbClr val="003300"/>
              </a:solidFill>
              <a:cs typeface="+mn-cs"/>
            </a:endParaRPr>
          </a:p>
        </p:txBody>
      </p:sp>
      <p:sp>
        <p:nvSpPr>
          <p:cNvPr id="8198" name="AutoShape 4"/>
          <p:cNvSpPr>
            <a:spLocks noChangeArrowheads="1"/>
          </p:cNvSpPr>
          <p:nvPr/>
        </p:nvSpPr>
        <p:spPr bwMode="gray">
          <a:xfrm>
            <a:off x="271496" y="2581253"/>
            <a:ext cx="906798" cy="787340"/>
          </a:xfrm>
          <a:prstGeom prst="curvedRightArrow">
            <a:avLst>
              <a:gd name="adj1" fmla="val 19583"/>
              <a:gd name="adj2" fmla="val 44676"/>
              <a:gd name="adj3" fmla="val 30654"/>
            </a:avLst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endParaRPr lang="ru-RU" altLang="ru-RU" sz="1796">
              <a:solidFill>
                <a:srgbClr val="003300"/>
              </a:solidFill>
              <a:cs typeface="+mn-cs"/>
            </a:endParaRPr>
          </a:p>
        </p:txBody>
      </p:sp>
      <p:grpSp>
        <p:nvGrpSpPr>
          <p:cNvPr id="8199" name="Group 5"/>
          <p:cNvGrpSpPr>
            <a:grpSpLocks/>
          </p:cNvGrpSpPr>
          <p:nvPr/>
        </p:nvGrpSpPr>
        <p:grpSpPr bwMode="auto">
          <a:xfrm>
            <a:off x="0" y="3102526"/>
            <a:ext cx="3138499" cy="2583288"/>
            <a:chOff x="862" y="713"/>
            <a:chExt cx="3780" cy="3490"/>
          </a:xfrm>
        </p:grpSpPr>
        <p:grpSp>
          <p:nvGrpSpPr>
            <p:cNvPr id="8207" name="Group 6"/>
            <p:cNvGrpSpPr>
              <a:grpSpLocks/>
            </p:cNvGrpSpPr>
            <p:nvPr/>
          </p:nvGrpSpPr>
          <p:grpSpPr bwMode="auto">
            <a:xfrm>
              <a:off x="1082" y="2210"/>
              <a:ext cx="3406" cy="1993"/>
              <a:chOff x="1082" y="2355"/>
              <a:chExt cx="3406" cy="1993"/>
            </a:xfrm>
          </p:grpSpPr>
          <p:sp>
            <p:nvSpPr>
              <p:cNvPr id="8220" name="Freeform 7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62 w 1323"/>
                  <a:gd name="T1" fmla="*/ 367 h 1322"/>
                  <a:gd name="T2" fmla="*/ 1498 w 1323"/>
                  <a:gd name="T3" fmla="*/ 1322 h 1322"/>
                  <a:gd name="T4" fmla="*/ 1498 w 1323"/>
                  <a:gd name="T5" fmla="*/ 974 h 1322"/>
                  <a:gd name="T6" fmla="*/ 0 w 1323"/>
                  <a:gd name="T7" fmla="*/ 0 h 1322"/>
                  <a:gd name="T8" fmla="*/ 62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781903"/>
                <a:endParaRPr lang="ru-RU" sz="1796">
                  <a:solidFill>
                    <a:srgbClr val="0033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221" name="Freeform 8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781903"/>
                <a:endParaRPr lang="ru-RU" sz="1796">
                  <a:solidFill>
                    <a:srgbClr val="0033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222" name="Freeform 9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781903"/>
                <a:endParaRPr lang="ru-RU" sz="1796">
                  <a:solidFill>
                    <a:srgbClr val="0033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8208" name="Group 10"/>
            <p:cNvGrpSpPr>
              <a:grpSpLocks/>
            </p:cNvGrpSpPr>
            <p:nvPr/>
          </p:nvGrpSpPr>
          <p:grpSpPr bwMode="auto">
            <a:xfrm>
              <a:off x="1009" y="1723"/>
              <a:ext cx="3527" cy="1993"/>
              <a:chOff x="1082" y="2355"/>
              <a:chExt cx="3406" cy="1993"/>
            </a:xfrm>
          </p:grpSpPr>
          <p:sp>
            <p:nvSpPr>
              <p:cNvPr id="8217" name="Freeform 11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62 w 1323"/>
                  <a:gd name="T1" fmla="*/ 367 h 1322"/>
                  <a:gd name="T2" fmla="*/ 1498 w 1323"/>
                  <a:gd name="T3" fmla="*/ 1322 h 1322"/>
                  <a:gd name="T4" fmla="*/ 1498 w 1323"/>
                  <a:gd name="T5" fmla="*/ 974 h 1322"/>
                  <a:gd name="T6" fmla="*/ 0 w 1323"/>
                  <a:gd name="T7" fmla="*/ 0 h 1322"/>
                  <a:gd name="T8" fmla="*/ 62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781903"/>
                <a:endParaRPr lang="ru-RU" sz="1796">
                  <a:solidFill>
                    <a:srgbClr val="0033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218" name="Freeform 12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781903"/>
                <a:endParaRPr lang="ru-RU" sz="1796">
                  <a:solidFill>
                    <a:srgbClr val="0033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219" name="Freeform 13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B4B4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781903"/>
                <a:endParaRPr lang="ru-RU" sz="1796">
                  <a:solidFill>
                    <a:srgbClr val="0033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8209" name="Group 14"/>
            <p:cNvGrpSpPr>
              <a:grpSpLocks/>
            </p:cNvGrpSpPr>
            <p:nvPr/>
          </p:nvGrpSpPr>
          <p:grpSpPr bwMode="auto">
            <a:xfrm>
              <a:off x="935" y="1219"/>
              <a:ext cx="3653" cy="1993"/>
              <a:chOff x="1082" y="2355"/>
              <a:chExt cx="3406" cy="1993"/>
            </a:xfrm>
          </p:grpSpPr>
          <p:sp>
            <p:nvSpPr>
              <p:cNvPr id="8214" name="Freeform 15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62 w 1323"/>
                  <a:gd name="T1" fmla="*/ 367 h 1322"/>
                  <a:gd name="T2" fmla="*/ 1498 w 1323"/>
                  <a:gd name="T3" fmla="*/ 1322 h 1322"/>
                  <a:gd name="T4" fmla="*/ 1498 w 1323"/>
                  <a:gd name="T5" fmla="*/ 974 h 1322"/>
                  <a:gd name="T6" fmla="*/ 0 w 1323"/>
                  <a:gd name="T7" fmla="*/ 0 h 1322"/>
                  <a:gd name="T8" fmla="*/ 62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781903"/>
                <a:endParaRPr lang="ru-RU" sz="1796">
                  <a:solidFill>
                    <a:srgbClr val="0033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215" name="Freeform 16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781903"/>
                <a:endParaRPr lang="ru-RU" sz="1796">
                  <a:solidFill>
                    <a:srgbClr val="0033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216" name="Freeform 17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781903"/>
                <a:endParaRPr lang="ru-RU" sz="1796">
                  <a:solidFill>
                    <a:srgbClr val="0033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</p:grpSp>
        <p:grpSp>
          <p:nvGrpSpPr>
            <p:cNvPr id="8210" name="Group 18"/>
            <p:cNvGrpSpPr>
              <a:grpSpLocks/>
            </p:cNvGrpSpPr>
            <p:nvPr/>
          </p:nvGrpSpPr>
          <p:grpSpPr bwMode="auto">
            <a:xfrm>
              <a:off x="862" y="713"/>
              <a:ext cx="3780" cy="1993"/>
              <a:chOff x="1082" y="2355"/>
              <a:chExt cx="3406" cy="1993"/>
            </a:xfrm>
          </p:grpSpPr>
          <p:sp>
            <p:nvSpPr>
              <p:cNvPr id="8211" name="Freeform 19"/>
              <p:cNvSpPr>
                <a:spLocks/>
              </p:cNvSpPr>
              <p:nvPr/>
            </p:nvSpPr>
            <p:spPr bwMode="gray">
              <a:xfrm>
                <a:off x="1082" y="3026"/>
                <a:ext cx="1338" cy="1322"/>
              </a:xfrm>
              <a:custGeom>
                <a:avLst/>
                <a:gdLst>
                  <a:gd name="T0" fmla="*/ 62 w 1323"/>
                  <a:gd name="T1" fmla="*/ 367 h 1322"/>
                  <a:gd name="T2" fmla="*/ 1498 w 1323"/>
                  <a:gd name="T3" fmla="*/ 1322 h 1322"/>
                  <a:gd name="T4" fmla="*/ 1498 w 1323"/>
                  <a:gd name="T5" fmla="*/ 974 h 1322"/>
                  <a:gd name="T6" fmla="*/ 0 w 1323"/>
                  <a:gd name="T7" fmla="*/ 0 h 1322"/>
                  <a:gd name="T8" fmla="*/ 62 w 1323"/>
                  <a:gd name="T9" fmla="*/ 367 h 13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23"/>
                  <a:gd name="T16" fmla="*/ 0 h 1322"/>
                  <a:gd name="T17" fmla="*/ 1323 w 1323"/>
                  <a:gd name="T18" fmla="*/ 1322 h 13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23" h="1322">
                    <a:moveTo>
                      <a:pt x="51" y="367"/>
                    </a:moveTo>
                    <a:lnTo>
                      <a:pt x="1323" y="1322"/>
                    </a:lnTo>
                    <a:lnTo>
                      <a:pt x="1323" y="974"/>
                    </a:lnTo>
                    <a:lnTo>
                      <a:pt x="0" y="0"/>
                    </a:lnTo>
                    <a:lnTo>
                      <a:pt x="51" y="367"/>
                    </a:lnTo>
                    <a:close/>
                  </a:path>
                </a:pathLst>
              </a:custGeom>
              <a:solidFill>
                <a:srgbClr val="DDDD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781903"/>
                <a:endParaRPr lang="ru-RU" sz="1796">
                  <a:solidFill>
                    <a:srgbClr val="0033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212" name="Freeform 20"/>
              <p:cNvSpPr>
                <a:spLocks/>
              </p:cNvSpPr>
              <p:nvPr/>
            </p:nvSpPr>
            <p:spPr bwMode="gray">
              <a:xfrm>
                <a:off x="2405" y="2924"/>
                <a:ext cx="2083" cy="1418"/>
              </a:xfrm>
              <a:custGeom>
                <a:avLst/>
                <a:gdLst>
                  <a:gd name="T0" fmla="*/ 0 w 2083"/>
                  <a:gd name="T1" fmla="*/ 1070 h 1418"/>
                  <a:gd name="T2" fmla="*/ 2083 w 2083"/>
                  <a:gd name="T3" fmla="*/ 0 h 1418"/>
                  <a:gd name="T4" fmla="*/ 2045 w 2083"/>
                  <a:gd name="T5" fmla="*/ 355 h 1418"/>
                  <a:gd name="T6" fmla="*/ 7 w 2083"/>
                  <a:gd name="T7" fmla="*/ 1418 h 1418"/>
                  <a:gd name="T8" fmla="*/ 0 w 2083"/>
                  <a:gd name="T9" fmla="*/ 1070 h 14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83"/>
                  <a:gd name="T16" fmla="*/ 0 h 1418"/>
                  <a:gd name="T17" fmla="*/ 2083 w 2083"/>
                  <a:gd name="T18" fmla="*/ 1418 h 14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83" h="1418">
                    <a:moveTo>
                      <a:pt x="0" y="1070"/>
                    </a:moveTo>
                    <a:lnTo>
                      <a:pt x="2083" y="0"/>
                    </a:lnTo>
                    <a:lnTo>
                      <a:pt x="2045" y="355"/>
                    </a:lnTo>
                    <a:lnTo>
                      <a:pt x="7" y="1418"/>
                    </a:lnTo>
                    <a:lnTo>
                      <a:pt x="0" y="107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781903"/>
                <a:endParaRPr lang="ru-RU" sz="1796">
                  <a:solidFill>
                    <a:srgbClr val="0033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8213" name="Freeform 21"/>
              <p:cNvSpPr>
                <a:spLocks/>
              </p:cNvSpPr>
              <p:nvPr/>
            </p:nvSpPr>
            <p:spPr bwMode="gray">
              <a:xfrm>
                <a:off x="1082" y="2355"/>
                <a:ext cx="3406" cy="1639"/>
              </a:xfrm>
              <a:custGeom>
                <a:avLst/>
                <a:gdLst>
                  <a:gd name="T0" fmla="*/ 1323 w 3406"/>
                  <a:gd name="T1" fmla="*/ 1639 h 1639"/>
                  <a:gd name="T2" fmla="*/ 0 w 3406"/>
                  <a:gd name="T3" fmla="*/ 671 h 1639"/>
                  <a:gd name="T4" fmla="*/ 1969 w 3406"/>
                  <a:gd name="T5" fmla="*/ 0 h 1639"/>
                  <a:gd name="T6" fmla="*/ 3406 w 3406"/>
                  <a:gd name="T7" fmla="*/ 569 h 1639"/>
                  <a:gd name="T8" fmla="*/ 1323 w 3406"/>
                  <a:gd name="T9" fmla="*/ 1639 h 16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06"/>
                  <a:gd name="T16" fmla="*/ 0 h 1639"/>
                  <a:gd name="T17" fmla="*/ 3406 w 3406"/>
                  <a:gd name="T18" fmla="*/ 1639 h 16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06" h="1639">
                    <a:moveTo>
                      <a:pt x="1323" y="1639"/>
                    </a:moveTo>
                    <a:lnTo>
                      <a:pt x="0" y="671"/>
                    </a:lnTo>
                    <a:lnTo>
                      <a:pt x="1969" y="0"/>
                    </a:lnTo>
                    <a:lnTo>
                      <a:pt x="3406" y="569"/>
                    </a:lnTo>
                    <a:lnTo>
                      <a:pt x="1323" y="1639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D6D6"/>
                  </a:gs>
                  <a:gs pos="100000">
                    <a:srgbClr val="F8F8F8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defTabSz="781903"/>
                <a:endParaRPr lang="ru-RU" sz="1796">
                  <a:solidFill>
                    <a:srgbClr val="003300"/>
                  </a:solidFill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sp>
        <p:nvSpPr>
          <p:cNvPr id="8200" name="AutoShape 26"/>
          <p:cNvSpPr>
            <a:spLocks noChangeArrowheads="1"/>
          </p:cNvSpPr>
          <p:nvPr/>
        </p:nvSpPr>
        <p:spPr bwMode="gray">
          <a:xfrm rot="21055880">
            <a:off x="1331690" y="3462259"/>
            <a:ext cx="335298" cy="1810881"/>
          </a:xfrm>
          <a:prstGeom prst="upArrow">
            <a:avLst>
              <a:gd name="adj1" fmla="val 50194"/>
              <a:gd name="adj2" fmla="val 87988"/>
            </a:avLst>
          </a:prstGeom>
          <a:gradFill rotWithShape="1">
            <a:gsLst>
              <a:gs pos="0">
                <a:schemeClr val="accent2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endParaRPr lang="ru-RU" altLang="ru-RU" sz="1796">
              <a:solidFill>
                <a:srgbClr val="003300"/>
              </a:solidFill>
              <a:cs typeface="+mn-cs"/>
            </a:endParaRPr>
          </a:p>
        </p:txBody>
      </p:sp>
      <p:pic>
        <p:nvPicPr>
          <p:cNvPr id="8201" name="Picture 28" descr="num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0095" y="1408389"/>
            <a:ext cx="2227629" cy="2602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AutoShape 31"/>
          <p:cNvSpPr>
            <a:spLocks noChangeArrowheads="1"/>
          </p:cNvSpPr>
          <p:nvPr/>
        </p:nvSpPr>
        <p:spPr bwMode="gray">
          <a:xfrm>
            <a:off x="3790090" y="3169043"/>
            <a:ext cx="4821777" cy="845712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  <a:alpha val="80000"/>
            </a:schemeClr>
          </a:solidFill>
          <a:ln w="9525">
            <a:noFill/>
            <a:round/>
            <a:headEnd/>
            <a:tailEnd/>
          </a:ln>
        </p:spPr>
        <p:txBody>
          <a:bodyPr wrap="none" lIns="89193" tIns="44596" rIns="89193" bIns="44596" anchor="ctr"/>
          <a:lstStyle/>
          <a:p>
            <a:pPr defTabSz="781903" fontAlgn="auto">
              <a:spcAft>
                <a:spcPts val="0"/>
              </a:spcAft>
              <a:defRPr/>
            </a:pPr>
            <a:r>
              <a:rPr lang="ru-RU" sz="2394" b="1" dirty="0">
                <a:solidFill>
                  <a:srgbClr val="003300"/>
                </a:solidFill>
                <a:cs typeface="+mn-cs"/>
              </a:rPr>
              <a:t>ответственность  </a:t>
            </a:r>
          </a:p>
        </p:txBody>
      </p:sp>
      <p:sp>
        <p:nvSpPr>
          <p:cNvPr id="36" name="AutoShape 31"/>
          <p:cNvSpPr>
            <a:spLocks noChangeArrowheads="1"/>
          </p:cNvSpPr>
          <p:nvPr/>
        </p:nvSpPr>
        <p:spPr bwMode="gray">
          <a:xfrm>
            <a:off x="3790090" y="4081271"/>
            <a:ext cx="4821777" cy="976030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  <a:alpha val="80000"/>
            </a:schemeClr>
          </a:solidFill>
          <a:ln w="9525">
            <a:noFill/>
            <a:round/>
            <a:headEnd/>
            <a:tailEnd/>
          </a:ln>
        </p:spPr>
        <p:txBody>
          <a:bodyPr wrap="none" lIns="89193" tIns="44596" rIns="89193" bIns="44596" anchor="ctr"/>
          <a:lstStyle/>
          <a:p>
            <a:pPr defTabSz="781903" fontAlgn="auto">
              <a:spcAft>
                <a:spcPts val="0"/>
              </a:spcAft>
              <a:defRPr/>
            </a:pPr>
            <a:r>
              <a:rPr lang="ru-RU" sz="2394" b="1" dirty="0">
                <a:solidFill>
                  <a:srgbClr val="003300"/>
                </a:solidFill>
                <a:cs typeface="+mn-cs"/>
              </a:rPr>
              <a:t>самостоятельность в</a:t>
            </a:r>
          </a:p>
          <a:p>
            <a:pPr defTabSz="781903" fontAlgn="auto">
              <a:spcAft>
                <a:spcPts val="0"/>
              </a:spcAft>
              <a:defRPr/>
            </a:pPr>
            <a:r>
              <a:rPr lang="ru-RU" sz="2394" b="1" dirty="0">
                <a:solidFill>
                  <a:srgbClr val="003300"/>
                </a:solidFill>
                <a:cs typeface="+mn-cs"/>
              </a:rPr>
              <a:t> принятии решений</a:t>
            </a:r>
          </a:p>
        </p:txBody>
      </p:sp>
      <p:sp>
        <p:nvSpPr>
          <p:cNvPr id="8204" name="Прямоугольник 36"/>
          <p:cNvSpPr>
            <a:spLocks noChangeArrowheads="1"/>
          </p:cNvSpPr>
          <p:nvPr/>
        </p:nvSpPr>
        <p:spPr bwMode="auto">
          <a:xfrm>
            <a:off x="4181045" y="1278071"/>
            <a:ext cx="184731" cy="4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>
              <a:tabLst>
                <a:tab pos="0" algn="l"/>
                <a:tab pos="382807" algn="l"/>
                <a:tab pos="766972" algn="l"/>
                <a:tab pos="1151136" algn="l"/>
                <a:tab pos="1535300" algn="l"/>
                <a:tab pos="1919464" algn="l"/>
                <a:tab pos="2303629" algn="l"/>
                <a:tab pos="2687793" algn="l"/>
                <a:tab pos="3071958" algn="l"/>
                <a:tab pos="3456122" algn="l"/>
                <a:tab pos="3840287" algn="l"/>
                <a:tab pos="4224451" algn="l"/>
                <a:tab pos="4608615" algn="l"/>
                <a:tab pos="4992779" algn="l"/>
                <a:tab pos="5376944" algn="l"/>
                <a:tab pos="5761108" algn="l"/>
                <a:tab pos="6145273" algn="l"/>
                <a:tab pos="6529437" algn="l"/>
                <a:tab pos="6913602" algn="l"/>
                <a:tab pos="7297765" algn="l"/>
                <a:tab pos="7681930" algn="l"/>
              </a:tabLst>
            </a:pPr>
            <a:endParaRPr lang="ru-RU" altLang="ru-RU" sz="2052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 bwMode="auto">
          <a:xfrm>
            <a:off x="336655" y="431001"/>
            <a:ext cx="6646233" cy="9122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781903" fontAlgn="auto">
              <a:spcAft>
                <a:spcPts val="0"/>
              </a:spcAft>
              <a:defRPr/>
            </a:pPr>
            <a:r>
              <a:rPr lang="ru-RU" sz="2736" b="1" dirty="0">
                <a:solidFill>
                  <a:srgbClr val="FF0000"/>
                </a:solidFill>
                <a:cs typeface="+mn-cs"/>
              </a:rPr>
              <a:t>Характеристики деятельности профессионала-педагога:</a:t>
            </a:r>
          </a:p>
        </p:txBody>
      </p:sp>
      <p:sp>
        <p:nvSpPr>
          <p:cNvPr id="39" name="AutoShape 31"/>
          <p:cNvSpPr>
            <a:spLocks noChangeArrowheads="1"/>
          </p:cNvSpPr>
          <p:nvPr/>
        </p:nvSpPr>
        <p:spPr bwMode="gray">
          <a:xfrm>
            <a:off x="3724931" y="5122460"/>
            <a:ext cx="4886936" cy="977387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80000"/>
            </a:schemeClr>
          </a:solidFill>
          <a:ln w="9525">
            <a:noFill/>
            <a:round/>
            <a:headEnd/>
            <a:tailEnd/>
          </a:ln>
        </p:spPr>
        <p:txBody>
          <a:bodyPr wrap="none" lIns="89193" tIns="44596" rIns="89193" bIns="44596" anchor="ctr"/>
          <a:lstStyle/>
          <a:p>
            <a:pPr defTabSz="781903" fontAlgn="auto">
              <a:spcAft>
                <a:spcPts val="0"/>
              </a:spcAft>
              <a:defRPr/>
            </a:pPr>
            <a:r>
              <a:rPr lang="ru-RU" sz="2394" b="1" u="sng" dirty="0">
                <a:solidFill>
                  <a:srgbClr val="C00000"/>
                </a:solidFill>
                <a:cs typeface="+mn-cs"/>
              </a:rPr>
              <a:t>способность к нестандартным </a:t>
            </a:r>
          </a:p>
          <a:p>
            <a:pPr defTabSz="781903" fontAlgn="auto">
              <a:spcAft>
                <a:spcPts val="0"/>
              </a:spcAft>
              <a:defRPr/>
            </a:pPr>
            <a:r>
              <a:rPr lang="ru-RU" sz="2394" b="1" u="sng" dirty="0">
                <a:solidFill>
                  <a:srgbClr val="C00000"/>
                </a:solidFill>
                <a:cs typeface="+mn-cs"/>
              </a:rPr>
              <a:t>трудовым действиям </a:t>
            </a:r>
          </a:p>
        </p:txBody>
      </p:sp>
    </p:spTree>
    <p:extLst>
      <p:ext uri="{BB962C8B-B14F-4D97-AF65-F5344CB8AC3E}">
        <p14:creationId xmlns:p14="http://schemas.microsoft.com/office/powerpoint/2010/main" val="37457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1178" y="887115"/>
            <a:ext cx="8796485" cy="65159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3420" b="1" i="1" dirty="0">
                <a:solidFill>
                  <a:srgbClr val="FF0000"/>
                </a:solidFill>
              </a:rPr>
              <a:t>Развивающая деятельность</a:t>
            </a:r>
            <a:r>
              <a:rPr lang="ru-RU" sz="3420" b="1" dirty="0">
                <a:solidFill>
                  <a:srgbClr val="33CC33"/>
                </a:solidFill>
              </a:rPr>
              <a:t/>
            </a:r>
            <a:br>
              <a:rPr lang="ru-RU" sz="3420" b="1" dirty="0">
                <a:solidFill>
                  <a:srgbClr val="33CC33"/>
                </a:solidFill>
              </a:rPr>
            </a:br>
            <a:endParaRPr lang="ru-RU" sz="3420" b="1" i="1" spc="43" dirty="0">
              <a:ln w="11430"/>
              <a:solidFill>
                <a:srgbClr val="33CC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gray">
          <a:xfrm>
            <a:off x="3429000" y="1147752"/>
            <a:ext cx="2902297" cy="5147572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r>
              <a:rPr lang="ru-RU" altLang="ru-RU" sz="171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адресной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обучающимся.</a:t>
            </a:r>
          </a:p>
          <a:p>
            <a:pPr defTabSz="781903" eaLnBrk="1" hangingPunct="1"/>
            <a:r>
              <a:rPr lang="ru-RU" altLang="ru-RU" sz="171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.Взаимодействие с другими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в рамках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 консилиума</a:t>
            </a:r>
          </a:p>
          <a:p>
            <a:pPr defTabSz="781903" eaLnBrk="1" hangingPunct="1"/>
            <a:r>
              <a:rPr lang="ru-RU" altLang="ru-RU" sz="171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родителями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индивидуального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ребёнка.</a:t>
            </a:r>
          </a:p>
          <a:p>
            <a:pPr defTabSz="781903" eaLnBrk="1" hangingPunct="1"/>
            <a:r>
              <a:rPr lang="ru-RU" altLang="ru-RU" sz="171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и адекватное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специальных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и методов,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позволяющих проводить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развивающую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работу.</a:t>
            </a:r>
          </a:p>
          <a:p>
            <a:pPr defTabSz="781903" eaLnBrk="1" hangingPunct="1"/>
            <a:endParaRPr lang="ru-RU" altLang="ru-RU" sz="1539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781903" eaLnBrk="1" hangingPunct="1"/>
            <a:endParaRPr lang="ru-RU" altLang="ru-RU" sz="1539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gray">
          <a:xfrm>
            <a:off x="6396456" y="1147752"/>
            <a:ext cx="2747544" cy="5147572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r>
              <a:rPr lang="ru-RU" altLang="ru-RU" sz="1539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активности,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самостоятельности,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Инициативы,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творческих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способностей,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и безопасного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Образа жизни.</a:t>
            </a:r>
          </a:p>
          <a:p>
            <a:pPr defTabSz="781903" eaLnBrk="1" hangingPunct="1"/>
            <a:r>
              <a:rPr lang="ru-RU" altLang="ru-RU" sz="1539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УУД, навыков поведения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мире виртуальной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Реальности,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Толерантности</a:t>
            </a:r>
          </a:p>
          <a:p>
            <a:pPr defTabSz="781903" eaLnBrk="1" hangingPunct="1"/>
            <a:r>
              <a:rPr lang="ru-RU" altLang="ru-RU" sz="1539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системы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Регуляции поведения и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обучающихся.</a:t>
            </a:r>
            <a:endParaRPr lang="ru-RU" altLang="ru-RU" sz="1539" b="1">
              <a:solidFill>
                <a:srgbClr val="003300"/>
              </a:solidFill>
              <a:cs typeface="+mn-cs"/>
            </a:endParaRPr>
          </a:p>
        </p:txBody>
      </p:sp>
      <p:sp>
        <p:nvSpPr>
          <p:cNvPr id="9221" name="AutoShape 13"/>
          <p:cNvSpPr>
            <a:spLocks noChangeArrowheads="1"/>
          </p:cNvSpPr>
          <p:nvPr/>
        </p:nvSpPr>
        <p:spPr bwMode="gray">
          <a:xfrm>
            <a:off x="0" y="1408388"/>
            <a:ext cx="3333976" cy="4886936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r>
              <a:rPr lang="en-US" altLang="ru-RU" sz="1539" b="1">
                <a:solidFill>
                  <a:srgbClr val="FF0000"/>
                </a:solidFill>
                <a:cs typeface="+mn-cs"/>
              </a:rPr>
              <a:t>1</a:t>
            </a:r>
            <a:r>
              <a:rPr lang="ru-RU" altLang="ru-RU" sz="1539" b="1">
                <a:solidFill>
                  <a:srgbClr val="003300"/>
                </a:solidFill>
                <a:cs typeface="+mn-cs"/>
              </a:rPr>
              <a:t>.Способность в ходе </a:t>
            </a:r>
            <a:endParaRPr lang="en-US" altLang="ru-RU" sz="1539" b="1">
              <a:solidFill>
                <a:srgbClr val="003300"/>
              </a:solidFill>
              <a:cs typeface="+mn-cs"/>
            </a:endParaRP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наблюдения выявлять</a:t>
            </a:r>
            <a:endParaRPr lang="en-US" altLang="ru-RU" sz="1539" b="1">
              <a:solidFill>
                <a:srgbClr val="003300"/>
              </a:solidFill>
              <a:cs typeface="+mn-cs"/>
            </a:endParaRP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 разнообразные проблемы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детей, связанные с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 особенностями их развития.</a:t>
            </a:r>
          </a:p>
          <a:p>
            <a:pPr defTabSz="781903" eaLnBrk="1" hangingPunct="1"/>
            <a:r>
              <a:rPr lang="ru-RU" altLang="ru-RU" sz="1539" b="1">
                <a:solidFill>
                  <a:srgbClr val="FF0000"/>
                </a:solidFill>
                <a:cs typeface="+mn-cs"/>
              </a:rPr>
              <a:t>2</a:t>
            </a:r>
            <a:r>
              <a:rPr lang="ru-RU" altLang="ru-RU" sz="1539" b="1">
                <a:solidFill>
                  <a:srgbClr val="003300"/>
                </a:solidFill>
                <a:cs typeface="+mn-cs"/>
              </a:rPr>
              <a:t>.Оценка параметров и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проектирование психологически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безопасной и комфортной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образовательной среды,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разработка Программ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профилактики различных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Форм насилия в школе.</a:t>
            </a:r>
          </a:p>
          <a:p>
            <a:pPr defTabSz="781903" eaLnBrk="1" hangingPunct="1"/>
            <a:r>
              <a:rPr lang="ru-RU" altLang="ru-RU" sz="1539" b="1">
                <a:solidFill>
                  <a:srgbClr val="FF0000"/>
                </a:solidFill>
                <a:cs typeface="+mn-cs"/>
              </a:rPr>
              <a:t>3.</a:t>
            </a:r>
            <a:r>
              <a:rPr lang="ru-RU" altLang="ru-RU" sz="1539" b="1">
                <a:solidFill>
                  <a:srgbClr val="003300"/>
                </a:solidFill>
                <a:cs typeface="+mn-cs"/>
              </a:rPr>
              <a:t>Применение инструментария и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Методов диагностики и оценки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показателей уровня  и динамики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 развития ребёнка.</a:t>
            </a:r>
          </a:p>
          <a:p>
            <a:pPr defTabSz="781903" eaLnBrk="1" hangingPunct="1"/>
            <a:r>
              <a:rPr lang="ru-RU" altLang="ru-RU" sz="1539" b="1">
                <a:solidFill>
                  <a:srgbClr val="FF0000"/>
                </a:solidFill>
                <a:cs typeface="+mn-cs"/>
              </a:rPr>
              <a:t>4</a:t>
            </a:r>
            <a:r>
              <a:rPr lang="ru-RU" altLang="ru-RU" sz="1539" b="1">
                <a:solidFill>
                  <a:srgbClr val="003300"/>
                </a:solidFill>
                <a:cs typeface="+mn-cs"/>
              </a:rPr>
              <a:t>.Освоение и применение ППТ,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Необходимых для адресной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Работы С различными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контингентами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Учащихся.</a:t>
            </a:r>
          </a:p>
          <a:p>
            <a:pPr defTabSz="781903" eaLnBrk="1" hangingPunct="1"/>
            <a:r>
              <a:rPr lang="ru-RU" altLang="ru-RU" sz="1368">
                <a:solidFill>
                  <a:srgbClr val="003300"/>
                </a:solidFill>
                <a:cs typeface="+mn-cs"/>
              </a:rPr>
              <a:t> </a:t>
            </a:r>
          </a:p>
        </p:txBody>
      </p:sp>
      <p:sp>
        <p:nvSpPr>
          <p:cNvPr id="9222" name="AutoShape 14"/>
          <p:cNvSpPr>
            <a:spLocks noChangeArrowheads="1"/>
          </p:cNvSpPr>
          <p:nvPr/>
        </p:nvSpPr>
        <p:spPr bwMode="ltGray">
          <a:xfrm>
            <a:off x="271497" y="887115"/>
            <a:ext cx="3714071" cy="39095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38100" algn="ctr">
            <a:solidFill>
              <a:srgbClr val="FFFFFF">
                <a:alpha val="70195"/>
              </a:srgbClr>
            </a:solidFill>
            <a:round/>
            <a:headEnd/>
            <a:tailEnd/>
          </a:ln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81903" eaLnBrk="1" hangingPunct="1"/>
            <a:r>
              <a:rPr lang="ru-RU" altLang="ru-RU" sz="2052" b="1">
                <a:solidFill>
                  <a:srgbClr val="FFFFFF"/>
                </a:solidFill>
                <a:cs typeface="+mn-cs"/>
              </a:rPr>
              <a:t>Трудовые действия</a:t>
            </a:r>
            <a:endParaRPr lang="en-US" altLang="ru-RU" sz="2052" b="1">
              <a:solidFill>
                <a:srgbClr val="FFFFFF"/>
              </a:solidFill>
              <a:cs typeface="+mn-cs"/>
            </a:endParaRPr>
          </a:p>
        </p:txBody>
      </p:sp>
      <p:sp>
        <p:nvSpPr>
          <p:cNvPr id="9223" name="Text Box 17"/>
          <p:cNvSpPr txBox="1">
            <a:spLocks noChangeArrowheads="1"/>
          </p:cNvSpPr>
          <p:nvPr/>
        </p:nvSpPr>
        <p:spPr bwMode="gray">
          <a:xfrm>
            <a:off x="1314043" y="6099847"/>
            <a:ext cx="7428143" cy="511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93" tIns="44596" rIns="89193" bIns="4459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>
              <a:spcBef>
                <a:spcPct val="50000"/>
              </a:spcBef>
            </a:pPr>
            <a:r>
              <a:rPr lang="ru-RU" altLang="ru-RU" sz="2736" b="1">
                <a:solidFill>
                  <a:srgbClr val="C00000"/>
                </a:solidFill>
                <a:cs typeface="+mn-cs"/>
              </a:rPr>
              <a:t>Книга книгой,  да  и своим  умом  двигай</a:t>
            </a:r>
            <a:endParaRPr lang="en-US" altLang="ru-RU" sz="2736" b="1">
              <a:solidFill>
                <a:srgbClr val="C00000"/>
              </a:solidFill>
              <a:cs typeface="+mn-cs"/>
            </a:endParaRPr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gray">
          <a:xfrm>
            <a:off x="466974" y="2977638"/>
            <a:ext cx="2801843" cy="5637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9193" tIns="44596" rIns="89193" bIns="44596">
            <a:spAutoFit/>
          </a:bodyPr>
          <a:lstStyle/>
          <a:p>
            <a:pPr defTabSz="781903" eaLnBrk="0" hangingPunct="0">
              <a:defRPr/>
            </a:pPr>
            <a:endParaRPr lang="ru-RU" sz="1539" b="1" dirty="0">
              <a:solidFill>
                <a:srgbClr val="003300"/>
              </a:solidFill>
              <a:latin typeface="Arial"/>
              <a:cs typeface="+mn-cs"/>
            </a:endParaRPr>
          </a:p>
          <a:p>
            <a:pPr defTabSz="781903" eaLnBrk="0" hangingPunct="0">
              <a:defRPr/>
            </a:pPr>
            <a:endParaRPr lang="en-US" sz="1539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gray">
          <a:xfrm>
            <a:off x="3500947" y="2957275"/>
            <a:ext cx="2505912" cy="68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9193" tIns="44596" rIns="89193" bIns="44596">
            <a:spAutoFit/>
          </a:bodyPr>
          <a:lstStyle/>
          <a:p>
            <a:pPr defTabSz="781903">
              <a:spcBef>
                <a:spcPct val="50000"/>
              </a:spcBef>
              <a:defRPr/>
            </a:pPr>
            <a:r>
              <a:rPr lang="en-US" sz="1539" b="1" dirty="0">
                <a:solidFill>
                  <a:srgbClr val="000000"/>
                </a:solidFill>
                <a:cs typeface="+mn-cs"/>
              </a:rPr>
              <a:t> </a:t>
            </a:r>
            <a:endParaRPr lang="ru-RU" sz="1539" b="1" dirty="0">
              <a:solidFill>
                <a:srgbClr val="003300"/>
              </a:solidFill>
              <a:latin typeface="Arial"/>
              <a:cs typeface="+mn-cs"/>
            </a:endParaRPr>
          </a:p>
          <a:p>
            <a:pPr defTabSz="781903">
              <a:spcBef>
                <a:spcPct val="50000"/>
              </a:spcBef>
              <a:buFontTx/>
              <a:buChar char="•"/>
              <a:defRPr/>
            </a:pPr>
            <a:endParaRPr lang="en-US" sz="1539" b="1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75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1178" y="952275"/>
            <a:ext cx="8796485" cy="1303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3762" b="1" i="1" dirty="0">
                <a:solidFill>
                  <a:srgbClr val="FF0000"/>
                </a:solidFill>
              </a:rPr>
              <a:t>Развивающая деятельность</a:t>
            </a:r>
            <a:r>
              <a:rPr lang="ru-RU" sz="3762" b="1" dirty="0">
                <a:solidFill>
                  <a:srgbClr val="33CC33"/>
                </a:solidFill>
              </a:rPr>
              <a:t/>
            </a:r>
            <a:br>
              <a:rPr lang="ru-RU" sz="3762" b="1" dirty="0">
                <a:solidFill>
                  <a:srgbClr val="33CC33"/>
                </a:solidFill>
              </a:rPr>
            </a:br>
            <a:endParaRPr lang="ru-RU" sz="3420" b="1" i="1" spc="43" dirty="0">
              <a:ln w="11430"/>
              <a:solidFill>
                <a:srgbClr val="33CC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gray">
          <a:xfrm>
            <a:off x="3268817" y="1603866"/>
            <a:ext cx="3062480" cy="4365663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r>
              <a:rPr lang="en-US" altLang="ru-RU" sz="171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altLang="ru-RU" sz="171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документацию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Специалистов(психологов,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дефектологов, логопедов и т.д.)</a:t>
            </a:r>
          </a:p>
          <a:p>
            <a:pPr defTabSz="781903" eaLnBrk="1" hangingPunct="1"/>
            <a:r>
              <a:rPr lang="ru-RU" altLang="ru-RU" sz="171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ПП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личности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Обучающегося.</a:t>
            </a:r>
          </a:p>
          <a:p>
            <a:pPr defTabSz="781903" eaLnBrk="1" hangingPunct="1"/>
            <a:r>
              <a:rPr lang="ru-RU" altLang="ru-RU" sz="171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и реализовывать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ИОМ,ИП развития, ИОО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 учётом личностным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возрастных особенностей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</a:p>
          <a:p>
            <a:pPr defTabSz="781903" eaLnBrk="1" hangingPunct="1"/>
            <a:endParaRPr lang="ru-RU" altLang="ru-RU" sz="1710" b="1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gray">
          <a:xfrm>
            <a:off x="6396456" y="1147752"/>
            <a:ext cx="2747544" cy="4821777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r>
              <a:rPr lang="ru-RU" altLang="ru-RU" sz="1539" b="1">
                <a:solidFill>
                  <a:srgbClr val="FF0000"/>
                </a:solidFill>
                <a:cs typeface="+mn-cs"/>
              </a:rPr>
              <a:t>18</a:t>
            </a:r>
            <a:r>
              <a:rPr lang="ru-RU" altLang="ru-RU" sz="1539" b="1">
                <a:solidFill>
                  <a:srgbClr val="003300"/>
                </a:solidFill>
                <a:cs typeface="+mn-cs"/>
              </a:rPr>
              <a:t>.Владеть стандарти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зированными методами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психодиагностики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личностных характерис-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тик и возрастных особен-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ностей обучающихся.</a:t>
            </a:r>
          </a:p>
          <a:p>
            <a:pPr defTabSz="781903" eaLnBrk="1" hangingPunct="1"/>
            <a:r>
              <a:rPr lang="ru-RU" altLang="ru-RU" sz="1539" b="1">
                <a:solidFill>
                  <a:srgbClr val="FF0000"/>
                </a:solidFill>
                <a:cs typeface="+mn-cs"/>
              </a:rPr>
              <a:t>19. </a:t>
            </a:r>
            <a:r>
              <a:rPr lang="ru-RU" altLang="ru-RU" sz="1539" b="1">
                <a:solidFill>
                  <a:srgbClr val="003300"/>
                </a:solidFill>
                <a:cs typeface="+mn-cs"/>
              </a:rPr>
              <a:t>Оценивать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Образовательные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результаты: форми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руемые в предмете и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метапредметные 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компетенции, осуществ-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лять мониторинг личнос-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тных харастиристок.</a:t>
            </a:r>
          </a:p>
          <a:p>
            <a:pPr defTabSz="781903" eaLnBrk="1" hangingPunct="1"/>
            <a:r>
              <a:rPr lang="ru-RU" altLang="ru-RU" sz="1539" b="1">
                <a:solidFill>
                  <a:srgbClr val="FF0000"/>
                </a:solidFill>
                <a:cs typeface="+mn-cs"/>
              </a:rPr>
              <a:t>20. </a:t>
            </a:r>
            <a:r>
              <a:rPr lang="ru-RU" altLang="ru-RU" sz="1539" b="1">
                <a:solidFill>
                  <a:srgbClr val="003300"/>
                </a:solidFill>
                <a:cs typeface="+mn-cs"/>
              </a:rPr>
              <a:t>Формировать детско-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взрослые сообщества.</a:t>
            </a:r>
          </a:p>
          <a:p>
            <a:pPr defTabSz="781903" eaLnBrk="1" hangingPunct="1"/>
            <a:endParaRPr lang="ru-RU" altLang="ru-RU" sz="1710">
              <a:solidFill>
                <a:srgbClr val="003300"/>
              </a:solidFill>
              <a:cs typeface="+mn-cs"/>
            </a:endParaRPr>
          </a:p>
        </p:txBody>
      </p:sp>
      <p:grpSp>
        <p:nvGrpSpPr>
          <p:cNvPr id="10245" name="Group 9"/>
          <p:cNvGrpSpPr>
            <a:grpSpLocks/>
          </p:cNvGrpSpPr>
          <p:nvPr/>
        </p:nvGrpSpPr>
        <p:grpSpPr bwMode="auto">
          <a:xfrm>
            <a:off x="2747544" y="1083950"/>
            <a:ext cx="3583753" cy="519916"/>
            <a:chOff x="2140" y="2071"/>
            <a:chExt cx="1484" cy="330"/>
          </a:xfrm>
        </p:grpSpPr>
        <p:sp>
          <p:nvSpPr>
            <p:cNvPr id="10251" name="AutoShape 10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81903" eaLnBrk="1" hangingPunct="1"/>
              <a:endParaRPr lang="ru-RU" altLang="ru-RU" sz="1796">
                <a:solidFill>
                  <a:srgbClr val="003300"/>
                </a:solidFill>
                <a:cs typeface="+mn-cs"/>
              </a:endParaRPr>
            </a:p>
          </p:txBody>
        </p:sp>
        <p:sp>
          <p:nvSpPr>
            <p:cNvPr id="10252" name="AutoShape 11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81903" eaLnBrk="1" hangingPunct="1"/>
              <a:endParaRPr lang="ru-RU" altLang="ru-RU" sz="1796">
                <a:solidFill>
                  <a:srgbClr val="003300"/>
                </a:solidFill>
                <a:cs typeface="+mn-cs"/>
              </a:endParaRPr>
            </a:p>
          </p:txBody>
        </p:sp>
      </p:grpSp>
      <p:sp>
        <p:nvSpPr>
          <p:cNvPr id="10246" name="AutoShape 13"/>
          <p:cNvSpPr>
            <a:spLocks noChangeArrowheads="1"/>
          </p:cNvSpPr>
          <p:nvPr/>
        </p:nvSpPr>
        <p:spPr bwMode="gray">
          <a:xfrm>
            <a:off x="206337" y="1212911"/>
            <a:ext cx="2959311" cy="5082413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r>
              <a:rPr lang="ru-RU" altLang="ru-RU" sz="1539" b="1">
                <a:solidFill>
                  <a:srgbClr val="FF0000"/>
                </a:solidFill>
                <a:cs typeface="+mn-cs"/>
              </a:rPr>
              <a:t>12. </a:t>
            </a:r>
            <a:r>
              <a:rPr lang="ru-RU" altLang="ru-RU" sz="1539" b="1">
                <a:solidFill>
                  <a:srgbClr val="003300"/>
                </a:solidFill>
                <a:cs typeface="+mn-cs"/>
              </a:rPr>
              <a:t>Владеть профессиональ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ной установкой на оказание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 помощи любому ребёнку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вне зависимости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 от его реальных учебных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Возможностей, поведения и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Состояния психического и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 физического здоровья.</a:t>
            </a:r>
          </a:p>
          <a:p>
            <a:pPr defTabSz="781903" eaLnBrk="1" hangingPunct="1"/>
            <a:r>
              <a:rPr lang="ru-RU" altLang="ru-RU" sz="1539" b="1">
                <a:solidFill>
                  <a:srgbClr val="FF0000"/>
                </a:solidFill>
                <a:cs typeface="+mn-cs"/>
              </a:rPr>
              <a:t>13. </a:t>
            </a:r>
            <a:r>
              <a:rPr lang="ru-RU" altLang="ru-RU" sz="1539" b="1">
                <a:solidFill>
                  <a:srgbClr val="003300"/>
                </a:solidFill>
                <a:cs typeface="+mn-cs"/>
              </a:rPr>
              <a:t>Использовать в практике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своей работы психологичес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кие подходы: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деятельностный.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Культурно- исторический, 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развивающиий.</a:t>
            </a:r>
          </a:p>
          <a:p>
            <a:pPr defTabSz="781903" eaLnBrk="1" hangingPunct="1"/>
            <a:r>
              <a:rPr lang="ru-RU" altLang="ru-RU" sz="1539" b="1">
                <a:solidFill>
                  <a:srgbClr val="FF0000"/>
                </a:solidFill>
                <a:cs typeface="+mn-cs"/>
              </a:rPr>
              <a:t>14.</a:t>
            </a:r>
            <a:r>
              <a:rPr lang="ru-RU" altLang="ru-RU" sz="1539" b="1">
                <a:solidFill>
                  <a:srgbClr val="003300"/>
                </a:solidFill>
                <a:cs typeface="+mn-cs"/>
              </a:rPr>
              <a:t>Осуществлять совместно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 с психологом</a:t>
            </a:r>
          </a:p>
          <a:p>
            <a:pPr defTabSz="781903" eaLnBrk="1" hangingPunct="1"/>
            <a:r>
              <a:rPr lang="ru-RU" altLang="ru-RU" sz="1539" b="1">
                <a:solidFill>
                  <a:srgbClr val="003300"/>
                </a:solidFill>
                <a:cs typeface="+mn-cs"/>
              </a:rPr>
              <a:t> сопровождение ООП</a:t>
            </a:r>
          </a:p>
          <a:p>
            <a:pPr defTabSz="781903" eaLnBrk="1" hangingPunct="1"/>
            <a:endParaRPr lang="ru-RU" altLang="ru-RU" sz="1368">
              <a:solidFill>
                <a:srgbClr val="003300"/>
              </a:solidFill>
              <a:cs typeface="+mn-cs"/>
            </a:endParaRPr>
          </a:p>
        </p:txBody>
      </p:sp>
      <p:sp>
        <p:nvSpPr>
          <p:cNvPr id="10247" name="Text Box 17"/>
          <p:cNvSpPr txBox="1">
            <a:spLocks noChangeArrowheads="1"/>
          </p:cNvSpPr>
          <p:nvPr/>
        </p:nvSpPr>
        <p:spPr bwMode="gray">
          <a:xfrm>
            <a:off x="792770" y="5969529"/>
            <a:ext cx="8351230" cy="511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93" tIns="44596" rIns="89193" bIns="4459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>
              <a:spcBef>
                <a:spcPct val="50000"/>
              </a:spcBef>
            </a:pPr>
            <a:r>
              <a:rPr lang="ru-RU" altLang="ru-RU" sz="2736" b="1">
                <a:solidFill>
                  <a:srgbClr val="C00000"/>
                </a:solidFill>
                <a:cs typeface="+mn-cs"/>
              </a:rPr>
              <a:t>Книга книгой,  да  и своим  умом  двигай</a:t>
            </a:r>
            <a:endParaRPr lang="en-US" altLang="ru-RU" sz="2736" b="1">
              <a:solidFill>
                <a:srgbClr val="C00000"/>
              </a:solidFill>
              <a:cs typeface="+mn-cs"/>
            </a:endParaRPr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gray">
          <a:xfrm>
            <a:off x="466974" y="2977638"/>
            <a:ext cx="2801843" cy="5637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9193" tIns="44596" rIns="89193" bIns="44596">
            <a:spAutoFit/>
          </a:bodyPr>
          <a:lstStyle/>
          <a:p>
            <a:pPr defTabSz="781903" eaLnBrk="0" hangingPunct="0">
              <a:defRPr/>
            </a:pPr>
            <a:endParaRPr lang="ru-RU" sz="1539" b="1" dirty="0">
              <a:solidFill>
                <a:srgbClr val="003300"/>
              </a:solidFill>
              <a:latin typeface="Arial"/>
              <a:cs typeface="+mn-cs"/>
            </a:endParaRPr>
          </a:p>
          <a:p>
            <a:pPr defTabSz="781903" eaLnBrk="0" hangingPunct="0">
              <a:defRPr/>
            </a:pPr>
            <a:endParaRPr lang="en-US" sz="1539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gray">
          <a:xfrm>
            <a:off x="3500947" y="2957275"/>
            <a:ext cx="2505912" cy="68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9193" tIns="44596" rIns="89193" bIns="44596">
            <a:spAutoFit/>
          </a:bodyPr>
          <a:lstStyle/>
          <a:p>
            <a:pPr defTabSz="781903">
              <a:spcBef>
                <a:spcPct val="50000"/>
              </a:spcBef>
              <a:defRPr/>
            </a:pPr>
            <a:r>
              <a:rPr lang="en-US" sz="1539" b="1" dirty="0">
                <a:solidFill>
                  <a:srgbClr val="000000"/>
                </a:solidFill>
                <a:cs typeface="+mn-cs"/>
              </a:rPr>
              <a:t> </a:t>
            </a:r>
            <a:endParaRPr lang="ru-RU" sz="1539" b="1" dirty="0">
              <a:solidFill>
                <a:srgbClr val="003300"/>
              </a:solidFill>
              <a:latin typeface="Arial"/>
              <a:cs typeface="+mn-cs"/>
            </a:endParaRPr>
          </a:p>
          <a:p>
            <a:pPr defTabSz="781903">
              <a:spcBef>
                <a:spcPct val="50000"/>
              </a:spcBef>
              <a:buFontTx/>
              <a:buChar char="•"/>
              <a:defRPr/>
            </a:pPr>
            <a:endParaRPr lang="en-US" sz="1539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250" name="Прямоугольник 20"/>
          <p:cNvSpPr>
            <a:spLocks noChangeArrowheads="1"/>
          </p:cNvSpPr>
          <p:nvPr/>
        </p:nvSpPr>
        <p:spPr bwMode="auto">
          <a:xfrm>
            <a:off x="2943021" y="1149110"/>
            <a:ext cx="3388276" cy="4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r>
              <a:rPr lang="ru-RU" altLang="ru-RU" sz="2052" b="1" i="1">
                <a:solidFill>
                  <a:srgbClr val="C00000"/>
                </a:solidFill>
                <a:cs typeface="+mn-cs"/>
              </a:rPr>
              <a:t>Необходимые умения</a:t>
            </a:r>
            <a:endParaRPr lang="ru-RU" altLang="ru-RU" sz="2052">
              <a:solidFill>
                <a:srgbClr val="C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1178" y="952275"/>
            <a:ext cx="8796485" cy="13031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3762" b="1" i="1" dirty="0">
                <a:solidFill>
                  <a:srgbClr val="FF0000"/>
                </a:solidFill>
              </a:rPr>
              <a:t>Развивающая деятельность</a:t>
            </a:r>
            <a:r>
              <a:rPr lang="ru-RU" sz="3762" b="1" dirty="0">
                <a:solidFill>
                  <a:srgbClr val="33CC33"/>
                </a:solidFill>
              </a:rPr>
              <a:t/>
            </a:r>
            <a:br>
              <a:rPr lang="ru-RU" sz="3762" b="1" dirty="0">
                <a:solidFill>
                  <a:srgbClr val="33CC33"/>
                </a:solidFill>
              </a:rPr>
            </a:br>
            <a:endParaRPr lang="ru-RU" sz="3420" b="1" i="1" spc="43" dirty="0">
              <a:ln w="11430"/>
              <a:solidFill>
                <a:srgbClr val="33CC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gray">
          <a:xfrm>
            <a:off x="3333976" y="1734184"/>
            <a:ext cx="2932162" cy="4235344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r>
              <a:rPr lang="ru-RU" altLang="ru-RU" sz="171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 </a:t>
            </a:r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и технологии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учёта возрастных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 обучающихся.</a:t>
            </a:r>
          </a:p>
          <a:p>
            <a:pPr defTabSz="781903" eaLnBrk="1" hangingPunct="1"/>
            <a:r>
              <a:rPr lang="ru-RU" altLang="ru-RU" sz="171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</a:t>
            </a:r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Закономерности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детско-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-взрослых сообществ, их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закономерности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детских и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подростковых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сообществ.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gray">
          <a:xfrm>
            <a:off x="6396456" y="1473548"/>
            <a:ext cx="2533062" cy="4495981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r>
              <a:rPr lang="ru-RU" altLang="ru-RU" sz="1710" b="1">
                <a:solidFill>
                  <a:srgbClr val="FF0000"/>
                </a:solidFill>
                <a:cs typeface="+mn-cs"/>
              </a:rPr>
              <a:t>25. </a:t>
            </a:r>
            <a:r>
              <a:rPr lang="ru-RU" altLang="ru-RU" sz="1710" b="1">
                <a:solidFill>
                  <a:srgbClr val="003300"/>
                </a:solidFill>
                <a:cs typeface="+mn-cs"/>
              </a:rPr>
              <a:t>Основные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закономерности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семейных отношений,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позволяющих эффек-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тивно работать с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 родительской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 общественностью</a:t>
            </a:r>
            <a:r>
              <a:rPr lang="ru-RU" altLang="ru-RU" sz="1796">
                <a:solidFill>
                  <a:srgbClr val="003300"/>
                </a:solidFill>
                <a:cs typeface="+mn-cs"/>
              </a:rPr>
              <a:t>.</a:t>
            </a:r>
          </a:p>
        </p:txBody>
      </p:sp>
      <p:grpSp>
        <p:nvGrpSpPr>
          <p:cNvPr id="11269" name="Group 9"/>
          <p:cNvGrpSpPr>
            <a:grpSpLocks/>
          </p:cNvGrpSpPr>
          <p:nvPr/>
        </p:nvGrpSpPr>
        <p:grpSpPr bwMode="auto">
          <a:xfrm>
            <a:off x="2617226" y="1017434"/>
            <a:ext cx="3272890" cy="586432"/>
            <a:chOff x="2140" y="2071"/>
            <a:chExt cx="1484" cy="330"/>
          </a:xfrm>
        </p:grpSpPr>
        <p:sp>
          <p:nvSpPr>
            <p:cNvPr id="11275" name="AutoShape 10"/>
            <p:cNvSpPr>
              <a:spLocks noChangeArrowheads="1"/>
            </p:cNvSpPr>
            <p:nvPr/>
          </p:nvSpPr>
          <p:spPr bwMode="ltGray">
            <a:xfrm>
              <a:off x="2140" y="2071"/>
              <a:ext cx="1484" cy="330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38100" algn="ctr">
              <a:solidFill>
                <a:srgbClr val="FFFFFF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81903" eaLnBrk="1" hangingPunct="1"/>
              <a:endParaRPr lang="ru-RU" altLang="ru-RU" sz="1796">
                <a:solidFill>
                  <a:srgbClr val="003300"/>
                </a:solidFill>
                <a:cs typeface="+mn-cs"/>
              </a:endParaRPr>
            </a:p>
          </p:txBody>
        </p:sp>
        <p:sp>
          <p:nvSpPr>
            <p:cNvPr id="11276" name="AutoShape 11"/>
            <p:cNvSpPr>
              <a:spLocks noChangeArrowheads="1"/>
            </p:cNvSpPr>
            <p:nvPr/>
          </p:nvSpPr>
          <p:spPr bwMode="ltGray">
            <a:xfrm>
              <a:off x="2163" y="2091"/>
              <a:ext cx="1432" cy="134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folHlink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81903" eaLnBrk="1" hangingPunct="1"/>
              <a:endParaRPr lang="ru-RU" altLang="ru-RU" sz="1796">
                <a:solidFill>
                  <a:srgbClr val="003300"/>
                </a:solidFill>
                <a:cs typeface="+mn-cs"/>
              </a:endParaRPr>
            </a:p>
          </p:txBody>
        </p:sp>
      </p:grpSp>
      <p:sp>
        <p:nvSpPr>
          <p:cNvPr id="11270" name="AutoShape 13"/>
          <p:cNvSpPr>
            <a:spLocks noChangeArrowheads="1"/>
          </p:cNvSpPr>
          <p:nvPr/>
        </p:nvSpPr>
        <p:spPr bwMode="gray">
          <a:xfrm>
            <a:off x="206337" y="1734184"/>
            <a:ext cx="3024470" cy="4561140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FDFDFD"/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lIns="89193" tIns="44596" rIns="89193" bIns="44596" anchor="ctr"/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r>
              <a:rPr lang="ru-RU" altLang="ru-RU" sz="1710" b="1">
                <a:solidFill>
                  <a:srgbClr val="FF0000"/>
                </a:solidFill>
                <a:cs typeface="+mn-cs"/>
              </a:rPr>
              <a:t>21.</a:t>
            </a:r>
            <a:r>
              <a:rPr lang="ru-RU" altLang="ru-RU" sz="1710" b="1">
                <a:solidFill>
                  <a:srgbClr val="003300"/>
                </a:solidFill>
                <a:cs typeface="+mn-cs"/>
              </a:rPr>
              <a:t>Педагогические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 закономерности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Организации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образовательного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Процесса.</a:t>
            </a:r>
          </a:p>
          <a:p>
            <a:pPr defTabSz="781903" eaLnBrk="1" hangingPunct="1"/>
            <a:r>
              <a:rPr lang="ru-RU" altLang="ru-RU" sz="1710" b="1">
                <a:solidFill>
                  <a:srgbClr val="FF0000"/>
                </a:solidFill>
                <a:cs typeface="+mn-cs"/>
              </a:rPr>
              <a:t>22. </a:t>
            </a:r>
            <a:r>
              <a:rPr lang="ru-RU" altLang="ru-RU" sz="1710" b="1">
                <a:solidFill>
                  <a:srgbClr val="003300"/>
                </a:solidFill>
                <a:cs typeface="+mn-cs"/>
              </a:rPr>
              <a:t>Законы развития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 личности и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проявления личностных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 свойств,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Психологические законы 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Периодизации и кризисов</a:t>
            </a:r>
          </a:p>
          <a:p>
            <a:pPr defTabSz="781903" eaLnBrk="1" hangingPunct="1"/>
            <a:r>
              <a:rPr lang="ru-RU" altLang="ru-RU" sz="1710" b="1">
                <a:solidFill>
                  <a:srgbClr val="003300"/>
                </a:solidFill>
                <a:cs typeface="+mn-cs"/>
              </a:rPr>
              <a:t> развития.</a:t>
            </a:r>
          </a:p>
          <a:p>
            <a:pPr defTabSz="781903" eaLnBrk="1" hangingPunct="1"/>
            <a:endParaRPr lang="ru-RU" altLang="ru-RU" sz="1710" b="1">
              <a:solidFill>
                <a:srgbClr val="003300"/>
              </a:solidFill>
              <a:cs typeface="+mn-cs"/>
            </a:endParaRPr>
          </a:p>
        </p:txBody>
      </p:sp>
      <p:sp>
        <p:nvSpPr>
          <p:cNvPr id="11271" name="Text Box 17"/>
          <p:cNvSpPr txBox="1">
            <a:spLocks noChangeArrowheads="1"/>
          </p:cNvSpPr>
          <p:nvPr/>
        </p:nvSpPr>
        <p:spPr bwMode="gray">
          <a:xfrm>
            <a:off x="532133" y="5969529"/>
            <a:ext cx="7353481" cy="511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93" tIns="44596" rIns="89193" bIns="4459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>
              <a:spcBef>
                <a:spcPct val="50000"/>
              </a:spcBef>
            </a:pPr>
            <a:endParaRPr lang="en-US" altLang="ru-RU" sz="2736" b="1">
              <a:solidFill>
                <a:srgbClr val="C00000"/>
              </a:solidFill>
              <a:cs typeface="+mn-cs"/>
            </a:endParaRPr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gray">
          <a:xfrm>
            <a:off x="466974" y="2977638"/>
            <a:ext cx="2801843" cy="5637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9193" tIns="44596" rIns="89193" bIns="44596">
            <a:spAutoFit/>
          </a:bodyPr>
          <a:lstStyle/>
          <a:p>
            <a:pPr defTabSz="781903" eaLnBrk="0" hangingPunct="0">
              <a:defRPr/>
            </a:pPr>
            <a:endParaRPr lang="ru-RU" sz="1539" b="1" dirty="0">
              <a:solidFill>
                <a:srgbClr val="003300"/>
              </a:solidFill>
              <a:latin typeface="Arial"/>
              <a:cs typeface="+mn-cs"/>
            </a:endParaRPr>
          </a:p>
          <a:p>
            <a:pPr defTabSz="781903" eaLnBrk="0" hangingPunct="0">
              <a:defRPr/>
            </a:pPr>
            <a:endParaRPr lang="en-US" sz="1539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gray">
          <a:xfrm>
            <a:off x="3500947" y="2957275"/>
            <a:ext cx="2505912" cy="68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9193" tIns="44596" rIns="89193" bIns="44596">
            <a:spAutoFit/>
          </a:bodyPr>
          <a:lstStyle/>
          <a:p>
            <a:pPr defTabSz="781903">
              <a:spcBef>
                <a:spcPct val="50000"/>
              </a:spcBef>
              <a:defRPr/>
            </a:pPr>
            <a:r>
              <a:rPr lang="en-US" sz="1539" b="1" dirty="0">
                <a:solidFill>
                  <a:srgbClr val="000000"/>
                </a:solidFill>
                <a:cs typeface="+mn-cs"/>
              </a:rPr>
              <a:t> </a:t>
            </a:r>
            <a:endParaRPr lang="ru-RU" sz="1539" b="1" dirty="0">
              <a:solidFill>
                <a:srgbClr val="003300"/>
              </a:solidFill>
              <a:latin typeface="Arial"/>
              <a:cs typeface="+mn-cs"/>
            </a:endParaRPr>
          </a:p>
          <a:p>
            <a:pPr defTabSz="781903">
              <a:spcBef>
                <a:spcPct val="50000"/>
              </a:spcBef>
              <a:buFontTx/>
              <a:buChar char="•"/>
              <a:defRPr/>
            </a:pPr>
            <a:endParaRPr lang="en-US" sz="1539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1274" name="Прямоугольник 17"/>
          <p:cNvSpPr>
            <a:spLocks noChangeArrowheads="1"/>
          </p:cNvSpPr>
          <p:nvPr/>
        </p:nvSpPr>
        <p:spPr bwMode="auto">
          <a:xfrm>
            <a:off x="2617226" y="1083950"/>
            <a:ext cx="3323116" cy="4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81903" eaLnBrk="1" hangingPunct="1"/>
            <a:r>
              <a:rPr lang="ru-RU" altLang="ru-RU" sz="2052" b="1">
                <a:solidFill>
                  <a:srgbClr val="003300"/>
                </a:solidFill>
                <a:cs typeface="+mn-cs"/>
              </a:rPr>
              <a:t>Необходимые  знания</a:t>
            </a:r>
          </a:p>
        </p:txBody>
      </p:sp>
    </p:spTree>
    <p:extLst>
      <p:ext uri="{BB962C8B-B14F-4D97-AF65-F5344CB8AC3E}">
        <p14:creationId xmlns:p14="http://schemas.microsoft.com/office/powerpoint/2010/main" val="41195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9553" y="464938"/>
            <a:ext cx="6935377" cy="863359"/>
          </a:xfrm>
        </p:spPr>
        <p:txBody>
          <a:bodyPr/>
          <a:lstStyle/>
          <a:p>
            <a:pPr>
              <a:defRPr/>
            </a:pPr>
            <a:r>
              <a:rPr lang="ru-RU" sz="2736" b="1" i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Как повысить  компетентность учителя ?</a:t>
            </a:r>
            <a:endParaRPr lang="en-US" sz="2736" dirty="0"/>
          </a:p>
        </p:txBody>
      </p:sp>
      <p:sp>
        <p:nvSpPr>
          <p:cNvPr id="12291" name="Freeform 3"/>
          <p:cNvSpPr>
            <a:spLocks/>
          </p:cNvSpPr>
          <p:nvPr/>
        </p:nvSpPr>
        <p:spPr bwMode="gray">
          <a:xfrm>
            <a:off x="7504162" y="3167685"/>
            <a:ext cx="1368342" cy="1172865"/>
          </a:xfrm>
          <a:custGeom>
            <a:avLst/>
            <a:gdLst>
              <a:gd name="T0" fmla="*/ 0 w 735"/>
              <a:gd name="T1" fmla="*/ 0 h 532"/>
              <a:gd name="T2" fmla="*/ 2147483647 w 735"/>
              <a:gd name="T3" fmla="*/ 2147483647 h 532"/>
              <a:gd name="T4" fmla="*/ 2147483647 w 735"/>
              <a:gd name="T5" fmla="*/ 2147483647 h 532"/>
              <a:gd name="T6" fmla="*/ 2147483647 w 735"/>
              <a:gd name="T7" fmla="*/ 2147483647 h 532"/>
              <a:gd name="T8" fmla="*/ 2147483647 w 735"/>
              <a:gd name="T9" fmla="*/ 2147483647 h 532"/>
              <a:gd name="T10" fmla="*/ 2147483647 w 735"/>
              <a:gd name="T11" fmla="*/ 2147483647 h 532"/>
              <a:gd name="T12" fmla="*/ 2147483647 w 735"/>
              <a:gd name="T13" fmla="*/ 2147483647 h 532"/>
              <a:gd name="T14" fmla="*/ 2147483647 w 735"/>
              <a:gd name="T15" fmla="*/ 2147483647 h 532"/>
              <a:gd name="T16" fmla="*/ 2147483647 w 735"/>
              <a:gd name="T17" fmla="*/ 2147483647 h 532"/>
              <a:gd name="T18" fmla="*/ 2147483647 w 735"/>
              <a:gd name="T19" fmla="*/ 2147483647 h 532"/>
              <a:gd name="T20" fmla="*/ 2147483647 w 735"/>
              <a:gd name="T21" fmla="*/ 2147483647 h 532"/>
              <a:gd name="T22" fmla="*/ 2147483647 w 735"/>
              <a:gd name="T23" fmla="*/ 2147483647 h 532"/>
              <a:gd name="T24" fmla="*/ 2147483647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/>
          <a:p>
            <a:pPr defTabSz="781903"/>
            <a:endParaRPr lang="ru-RU" sz="1796">
              <a:solidFill>
                <a:srgbClr val="0033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2292" name="Freeform 4"/>
          <p:cNvSpPr>
            <a:spLocks/>
          </p:cNvSpPr>
          <p:nvPr/>
        </p:nvSpPr>
        <p:spPr bwMode="gray">
          <a:xfrm>
            <a:off x="4572001" y="3102526"/>
            <a:ext cx="286429" cy="1303183"/>
          </a:xfrm>
          <a:custGeom>
            <a:avLst/>
            <a:gdLst>
              <a:gd name="T0" fmla="*/ 2147483647 w 142"/>
              <a:gd name="T1" fmla="*/ 2147483647 h 604"/>
              <a:gd name="T2" fmla="*/ 2147483647 w 142"/>
              <a:gd name="T3" fmla="*/ 2147483647 h 604"/>
              <a:gd name="T4" fmla="*/ 0 w 142"/>
              <a:gd name="T5" fmla="*/ 2147483647 h 604"/>
              <a:gd name="T6" fmla="*/ 2147483647 w 142"/>
              <a:gd name="T7" fmla="*/ 2147483647 h 604"/>
              <a:gd name="T8" fmla="*/ 2147483647 w 142"/>
              <a:gd name="T9" fmla="*/ 2147483647 h 604"/>
              <a:gd name="T10" fmla="*/ 2147483647 w 142"/>
              <a:gd name="T11" fmla="*/ 2147483647 h 604"/>
              <a:gd name="T12" fmla="*/ 2147483647 w 142"/>
              <a:gd name="T13" fmla="*/ 0 h 604"/>
              <a:gd name="T14" fmla="*/ 2147483647 w 142"/>
              <a:gd name="T15" fmla="*/ 2147483647 h 6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2"/>
              <a:gd name="T25" fmla="*/ 0 h 604"/>
              <a:gd name="T26" fmla="*/ 142 w 142"/>
              <a:gd name="T27" fmla="*/ 604 h 6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/>
          <a:p>
            <a:pPr defTabSz="781903"/>
            <a:endParaRPr lang="ru-RU" sz="1796">
              <a:solidFill>
                <a:srgbClr val="0033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2293" name="Freeform 5"/>
          <p:cNvSpPr>
            <a:spLocks/>
          </p:cNvSpPr>
          <p:nvPr/>
        </p:nvSpPr>
        <p:spPr bwMode="gray">
          <a:xfrm flipH="1">
            <a:off x="923088" y="3167685"/>
            <a:ext cx="1429429" cy="1172865"/>
          </a:xfrm>
          <a:custGeom>
            <a:avLst/>
            <a:gdLst>
              <a:gd name="T0" fmla="*/ 0 w 735"/>
              <a:gd name="T1" fmla="*/ 0 h 532"/>
              <a:gd name="T2" fmla="*/ 2147483647 w 735"/>
              <a:gd name="T3" fmla="*/ 2147483647 h 532"/>
              <a:gd name="T4" fmla="*/ 2147483647 w 735"/>
              <a:gd name="T5" fmla="*/ 2147483647 h 532"/>
              <a:gd name="T6" fmla="*/ 2147483647 w 735"/>
              <a:gd name="T7" fmla="*/ 2147483647 h 532"/>
              <a:gd name="T8" fmla="*/ 2147483647 w 735"/>
              <a:gd name="T9" fmla="*/ 2147483647 h 532"/>
              <a:gd name="T10" fmla="*/ 2147483647 w 735"/>
              <a:gd name="T11" fmla="*/ 2147483647 h 532"/>
              <a:gd name="T12" fmla="*/ 2147483647 w 735"/>
              <a:gd name="T13" fmla="*/ 2147483647 h 532"/>
              <a:gd name="T14" fmla="*/ 2147483647 w 735"/>
              <a:gd name="T15" fmla="*/ 2147483647 h 532"/>
              <a:gd name="T16" fmla="*/ 2147483647 w 735"/>
              <a:gd name="T17" fmla="*/ 2147483647 h 532"/>
              <a:gd name="T18" fmla="*/ 2147483647 w 735"/>
              <a:gd name="T19" fmla="*/ 2147483647 h 532"/>
              <a:gd name="T20" fmla="*/ 2147483647 w 735"/>
              <a:gd name="T21" fmla="*/ 2147483647 h 532"/>
              <a:gd name="T22" fmla="*/ 2147483647 w 735"/>
              <a:gd name="T23" fmla="*/ 2147483647 h 532"/>
              <a:gd name="T24" fmla="*/ 2147483647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/>
          <a:p>
            <a:pPr defTabSz="781903"/>
            <a:endParaRPr lang="ru-RU" sz="1796">
              <a:solidFill>
                <a:srgbClr val="0033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gray">
          <a:xfrm>
            <a:off x="0" y="4405709"/>
            <a:ext cx="1900475" cy="2019933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fol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lIns="89193" tIns="44596" rIns="89193" bIns="44596" anchor="ctr"/>
          <a:lstStyle/>
          <a:p>
            <a:pPr algn="ctr" defTabSz="781903">
              <a:defRPr/>
            </a:pPr>
            <a:r>
              <a:rPr lang="ru-RU" sz="1539" b="1" dirty="0">
                <a:solidFill>
                  <a:srgbClr val="003300"/>
                </a:solidFill>
                <a:cs typeface="+mn-cs"/>
              </a:rPr>
              <a:t>участие в 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3300"/>
                </a:solidFill>
                <a:cs typeface="+mn-cs"/>
              </a:rPr>
              <a:t>профессиональных 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3300"/>
                </a:solidFill>
                <a:cs typeface="+mn-cs"/>
              </a:rPr>
              <a:t>конкурсах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3300"/>
                </a:solidFill>
                <a:cs typeface="+mn-cs"/>
              </a:rPr>
              <a:t>в онлайновых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3300"/>
                </a:solidFill>
                <a:cs typeface="+mn-cs"/>
              </a:rPr>
              <a:t> форумах , 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3300"/>
                </a:solidFill>
                <a:cs typeface="+mn-cs"/>
              </a:rPr>
              <a:t>Педсоветах и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3300"/>
                </a:solidFill>
                <a:cs typeface="+mn-cs"/>
              </a:rPr>
              <a:t> </a:t>
            </a:r>
            <a:r>
              <a:rPr lang="ru-RU" sz="1539" b="1" dirty="0" err="1">
                <a:solidFill>
                  <a:srgbClr val="003300"/>
                </a:solidFill>
                <a:cs typeface="+mn-cs"/>
              </a:rPr>
              <a:t>вебинарах</a:t>
            </a:r>
            <a:r>
              <a:rPr lang="ru-RU" sz="1539" b="1" dirty="0">
                <a:solidFill>
                  <a:srgbClr val="003300"/>
                </a:solidFill>
                <a:cs typeface="+mn-cs"/>
              </a:rPr>
              <a:t> </a:t>
            </a:r>
          </a:p>
        </p:txBody>
      </p:sp>
      <p:grpSp>
        <p:nvGrpSpPr>
          <p:cNvPr id="12295" name="Group 10"/>
          <p:cNvGrpSpPr>
            <a:grpSpLocks/>
          </p:cNvGrpSpPr>
          <p:nvPr/>
        </p:nvGrpSpPr>
        <p:grpSpPr bwMode="auto">
          <a:xfrm>
            <a:off x="1965634" y="4407066"/>
            <a:ext cx="1759297" cy="2083736"/>
            <a:chOff x="4287" y="1117"/>
            <a:chExt cx="442" cy="530"/>
          </a:xfrm>
        </p:grpSpPr>
        <p:sp>
          <p:nvSpPr>
            <p:cNvPr id="17419" name="AutoShape 11"/>
            <p:cNvSpPr>
              <a:spLocks noChangeArrowheads="1"/>
            </p:cNvSpPr>
            <p:nvPr/>
          </p:nvSpPr>
          <p:spPr bwMode="gray">
            <a:xfrm>
              <a:off x="4287" y="1117"/>
              <a:ext cx="442" cy="53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bg2">
                    <a:lumMod val="60000"/>
                    <a:lumOff val="4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defTabSz="781903">
                <a:defRPr/>
              </a:pPr>
              <a:r>
                <a:rPr lang="ru-RU" sz="1539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Участвовать</a:t>
              </a:r>
            </a:p>
            <a:p>
              <a:pPr algn="ctr" defTabSz="781903">
                <a:defRPr/>
              </a:pPr>
              <a:r>
                <a:rPr lang="ru-RU" sz="1539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в семинарах</a:t>
              </a:r>
            </a:p>
            <a:p>
              <a:pPr algn="ctr" defTabSz="781903">
                <a:defRPr/>
              </a:pPr>
              <a:r>
                <a:rPr lang="ru-RU" sz="1539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различного </a:t>
              </a:r>
            </a:p>
            <a:p>
              <a:pPr algn="ctr" defTabSz="781903">
                <a:defRPr/>
              </a:pPr>
              <a:r>
                <a:rPr lang="ru-RU" sz="1539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уровня по</a:t>
              </a:r>
            </a:p>
            <a:p>
              <a:pPr algn="ctr" defTabSz="781903">
                <a:defRPr/>
              </a:pPr>
              <a:r>
                <a:rPr lang="ru-RU" sz="1539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применению </a:t>
              </a:r>
            </a:p>
            <a:p>
              <a:pPr algn="ctr" defTabSz="781903">
                <a:defRPr/>
              </a:pPr>
              <a:r>
                <a:rPr lang="ru-RU" sz="1539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используемых</a:t>
              </a:r>
            </a:p>
            <a:p>
              <a:pPr algn="ctr" defTabSz="781903">
                <a:defRPr/>
              </a:pPr>
              <a:r>
                <a:rPr lang="ru-RU" sz="1539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технологий </a:t>
              </a:r>
            </a:p>
            <a:p>
              <a:pPr algn="ctr" defTabSz="781903">
                <a:defRPr/>
              </a:pPr>
              <a:r>
                <a:rPr lang="ru-RU" sz="1539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в учебной </a:t>
              </a:r>
            </a:p>
            <a:p>
              <a:pPr algn="ctr" defTabSz="781903">
                <a:defRPr/>
              </a:pPr>
              <a:r>
                <a:rPr lang="ru-RU" sz="1539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практике</a:t>
              </a:r>
              <a:endParaRPr lang="ru-RU" sz="1539" b="1" dirty="0">
                <a:solidFill>
                  <a:srgbClr val="003300"/>
                </a:solidFill>
                <a:cs typeface="+mn-cs"/>
              </a:endParaRPr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81903">
                <a:defRPr/>
              </a:pPr>
              <a:endParaRPr lang="ru-RU" sz="1796">
                <a:solidFill>
                  <a:srgbClr val="003300"/>
                </a:solidFill>
                <a:cs typeface="+mn-cs"/>
              </a:endParaRPr>
            </a:p>
          </p:txBody>
        </p:sp>
      </p:grpSp>
      <p:grpSp>
        <p:nvGrpSpPr>
          <p:cNvPr id="12296" name="Group 13"/>
          <p:cNvGrpSpPr>
            <a:grpSpLocks/>
          </p:cNvGrpSpPr>
          <p:nvPr/>
        </p:nvGrpSpPr>
        <p:grpSpPr bwMode="auto">
          <a:xfrm>
            <a:off x="7384703" y="4404351"/>
            <a:ext cx="1759297" cy="2013147"/>
            <a:chOff x="4346" y="1150"/>
            <a:chExt cx="462" cy="430"/>
          </a:xfrm>
        </p:grpSpPr>
        <p:sp>
          <p:nvSpPr>
            <p:cNvPr id="17422" name="AutoShape 14"/>
            <p:cNvSpPr>
              <a:spLocks noChangeArrowheads="1"/>
            </p:cNvSpPr>
            <p:nvPr/>
          </p:nvSpPr>
          <p:spPr bwMode="gray">
            <a:xfrm>
              <a:off x="4394" y="1150"/>
              <a:ext cx="414" cy="430"/>
            </a:xfrm>
            <a:prstGeom prst="roundRect">
              <a:avLst>
                <a:gd name="adj" fmla="val 11921"/>
              </a:avLst>
            </a:prstGeom>
            <a:gradFill flip="none" rotWithShape="1">
              <a:gsLst>
                <a:gs pos="0">
                  <a:schemeClr val="bg2">
                    <a:lumMod val="60000"/>
                    <a:lumOff val="40000"/>
                  </a:schemeClr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0" scaled="0"/>
              <a:tileRect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defTabSz="781903">
                <a:defRPr/>
              </a:pPr>
              <a:r>
                <a:rPr lang="ru-RU" sz="1539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формировать </a:t>
              </a:r>
            </a:p>
            <a:p>
              <a:pPr algn="ctr" defTabSz="781903">
                <a:defRPr/>
              </a:pPr>
              <a:r>
                <a:rPr lang="ru-RU" sz="1539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банк учебных </a:t>
              </a:r>
            </a:p>
            <a:p>
              <a:pPr algn="ctr" defTabSz="781903">
                <a:defRPr/>
              </a:pPr>
              <a:r>
                <a:rPr lang="ru-RU" sz="1539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заданий</a:t>
              </a:r>
            </a:p>
          </p:txBody>
        </p:sp>
        <p:sp>
          <p:nvSpPr>
            <p:cNvPr id="17423" name="Freeform 15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781903">
                <a:defRPr/>
              </a:pPr>
              <a:endParaRPr lang="ru-RU" sz="1796">
                <a:solidFill>
                  <a:srgbClr val="003300"/>
                </a:solidFill>
                <a:cs typeface="+mn-cs"/>
              </a:endParaRPr>
            </a:p>
          </p:txBody>
        </p:sp>
      </p:grpSp>
      <p:grpSp>
        <p:nvGrpSpPr>
          <p:cNvPr id="12297" name="Group 19"/>
          <p:cNvGrpSpPr>
            <a:grpSpLocks/>
          </p:cNvGrpSpPr>
          <p:nvPr/>
        </p:nvGrpSpPr>
        <p:grpSpPr bwMode="auto">
          <a:xfrm>
            <a:off x="0" y="1343230"/>
            <a:ext cx="8759833" cy="2086450"/>
            <a:chOff x="220" y="2781"/>
            <a:chExt cx="4748" cy="1349"/>
          </a:xfrm>
        </p:grpSpPr>
        <p:sp>
          <p:nvSpPr>
            <p:cNvPr id="17428" name="AutoShape 20"/>
            <p:cNvSpPr>
              <a:spLocks noChangeArrowheads="1"/>
            </p:cNvSpPr>
            <p:nvPr/>
          </p:nvSpPr>
          <p:spPr bwMode="ltGray">
            <a:xfrm>
              <a:off x="1473" y="2961"/>
              <a:ext cx="3495" cy="9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42353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9050" algn="ctr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781903">
                <a:defRPr/>
              </a:pPr>
              <a:endParaRPr lang="ru-RU" sz="1796">
                <a:solidFill>
                  <a:srgbClr val="003300"/>
                </a:solidFill>
                <a:cs typeface="+mn-cs"/>
              </a:endParaRPr>
            </a:p>
          </p:txBody>
        </p:sp>
        <p:sp>
          <p:nvSpPr>
            <p:cNvPr id="12304" name="Rectangle 21"/>
            <p:cNvSpPr>
              <a:spLocks noChangeArrowheads="1"/>
            </p:cNvSpPr>
            <p:nvPr/>
          </p:nvSpPr>
          <p:spPr bwMode="auto">
            <a:xfrm>
              <a:off x="1783" y="3023"/>
              <a:ext cx="2961" cy="1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781903" eaLnBrk="1" hangingPunct="1"/>
              <a:r>
                <a:rPr lang="ru-RU" altLang="ru-RU" sz="2736" b="1">
                  <a:solidFill>
                    <a:srgbClr val="0070C0"/>
                  </a:solidFill>
                  <a:cs typeface="+mn-cs"/>
                </a:rPr>
                <a:t>Для повышения уровня компетентности учителю необходимо:</a:t>
              </a:r>
            </a:p>
            <a:p>
              <a:pPr algn="ctr" defTabSz="781903">
                <a:buClr>
                  <a:srgbClr val="D7181F"/>
                </a:buClr>
              </a:pPr>
              <a:endParaRPr lang="en-US" altLang="ru-RU" sz="1796" b="1">
                <a:solidFill>
                  <a:srgbClr val="003300"/>
                </a:solidFill>
                <a:cs typeface="+mn-cs"/>
              </a:endParaRPr>
            </a:p>
          </p:txBody>
        </p:sp>
        <p:pic>
          <p:nvPicPr>
            <p:cNvPr id="12305" name="Picture 22" descr="YG_circle0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" y="2781"/>
              <a:ext cx="1438" cy="1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6" name="Text Box 23"/>
            <p:cNvSpPr txBox="1">
              <a:spLocks noChangeArrowheads="1"/>
            </p:cNvSpPr>
            <p:nvPr/>
          </p:nvSpPr>
          <p:spPr bwMode="gray">
            <a:xfrm>
              <a:off x="618" y="3231"/>
              <a:ext cx="857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781903"/>
              <a:endParaRPr lang="ru-RU" altLang="ru-RU" sz="1967" b="1">
                <a:solidFill>
                  <a:srgbClr val="003300"/>
                </a:solidFill>
                <a:cs typeface="+mn-cs"/>
              </a:endParaRPr>
            </a:p>
          </p:txBody>
        </p:sp>
      </p:grpSp>
      <p:sp>
        <p:nvSpPr>
          <p:cNvPr id="24" name="AutoShape 11"/>
          <p:cNvSpPr>
            <a:spLocks noChangeArrowheads="1"/>
          </p:cNvSpPr>
          <p:nvPr/>
        </p:nvSpPr>
        <p:spPr bwMode="gray">
          <a:xfrm>
            <a:off x="3855250" y="4470868"/>
            <a:ext cx="1714500" cy="1954774"/>
          </a:xfrm>
          <a:prstGeom prst="roundRect">
            <a:avLst>
              <a:gd name="adj" fmla="val 11921"/>
            </a:avLst>
          </a:prstGeom>
          <a:solidFill>
            <a:schemeClr val="tx1">
              <a:lumMod val="50000"/>
              <a:lumOff val="5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defTabSz="781903">
              <a:defRPr/>
            </a:pPr>
            <a:r>
              <a:rPr lang="ru-RU" sz="1539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обеспечить 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коллекции ЦОР 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  ресурсов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</a:t>
            </a:r>
            <a:endParaRPr lang="ru-RU" sz="1539" b="1" dirty="0">
              <a:solidFill>
                <a:srgbClr val="003300"/>
              </a:solidFill>
              <a:latin typeface="Arial"/>
            </a:endParaRPr>
          </a:p>
        </p:txBody>
      </p:sp>
      <p:sp>
        <p:nvSpPr>
          <p:cNvPr id="12299" name="TextBox 25"/>
          <p:cNvSpPr txBox="1">
            <a:spLocks noChangeArrowheads="1"/>
          </p:cNvSpPr>
          <p:nvPr/>
        </p:nvSpPr>
        <p:spPr bwMode="auto">
          <a:xfrm>
            <a:off x="0" y="1734184"/>
            <a:ext cx="2867002" cy="64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93" tIns="44596" rIns="89193" bIns="4459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81903" eaLnBrk="1" hangingPunct="1"/>
            <a:r>
              <a:rPr lang="ru-RU" altLang="ru-RU" sz="1796" b="1" i="1">
                <a:solidFill>
                  <a:srgbClr val="FF0000"/>
                </a:solidFill>
                <a:cs typeface="+mn-cs"/>
              </a:rPr>
              <a:t> стандарт </a:t>
            </a:r>
          </a:p>
          <a:p>
            <a:pPr algn="ctr" defTabSz="781903" eaLnBrk="1" hangingPunct="1"/>
            <a:r>
              <a:rPr lang="ru-RU" altLang="ru-RU" sz="1796" b="1" i="1">
                <a:solidFill>
                  <a:srgbClr val="FF0000"/>
                </a:solidFill>
                <a:cs typeface="+mn-cs"/>
              </a:rPr>
              <a:t>педагога</a:t>
            </a:r>
          </a:p>
        </p:txBody>
      </p:sp>
      <p:sp>
        <p:nvSpPr>
          <p:cNvPr id="12300" name="Freeform 5"/>
          <p:cNvSpPr>
            <a:spLocks/>
          </p:cNvSpPr>
          <p:nvPr/>
        </p:nvSpPr>
        <p:spPr bwMode="gray">
          <a:xfrm flipH="1">
            <a:off x="2486907" y="3167685"/>
            <a:ext cx="1429429" cy="1172865"/>
          </a:xfrm>
          <a:custGeom>
            <a:avLst/>
            <a:gdLst>
              <a:gd name="T0" fmla="*/ 0 w 735"/>
              <a:gd name="T1" fmla="*/ 0 h 532"/>
              <a:gd name="T2" fmla="*/ 2147483647 w 735"/>
              <a:gd name="T3" fmla="*/ 2147483647 h 532"/>
              <a:gd name="T4" fmla="*/ 2147483647 w 735"/>
              <a:gd name="T5" fmla="*/ 2147483647 h 532"/>
              <a:gd name="T6" fmla="*/ 2147483647 w 735"/>
              <a:gd name="T7" fmla="*/ 2147483647 h 532"/>
              <a:gd name="T8" fmla="*/ 2147483647 w 735"/>
              <a:gd name="T9" fmla="*/ 2147483647 h 532"/>
              <a:gd name="T10" fmla="*/ 2147483647 w 735"/>
              <a:gd name="T11" fmla="*/ 2147483647 h 532"/>
              <a:gd name="T12" fmla="*/ 2147483647 w 735"/>
              <a:gd name="T13" fmla="*/ 2147483647 h 532"/>
              <a:gd name="T14" fmla="*/ 2147483647 w 735"/>
              <a:gd name="T15" fmla="*/ 2147483647 h 532"/>
              <a:gd name="T16" fmla="*/ 2147483647 w 735"/>
              <a:gd name="T17" fmla="*/ 2147483647 h 532"/>
              <a:gd name="T18" fmla="*/ 2147483647 w 735"/>
              <a:gd name="T19" fmla="*/ 2147483647 h 532"/>
              <a:gd name="T20" fmla="*/ 2147483647 w 735"/>
              <a:gd name="T21" fmla="*/ 2147483647 h 532"/>
              <a:gd name="T22" fmla="*/ 2147483647 w 735"/>
              <a:gd name="T23" fmla="*/ 2147483647 h 532"/>
              <a:gd name="T24" fmla="*/ 2147483647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/>
          <a:p>
            <a:pPr defTabSz="781903"/>
            <a:endParaRPr lang="ru-RU" sz="1796">
              <a:solidFill>
                <a:srgbClr val="0033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2301" name="Freeform 3"/>
          <p:cNvSpPr>
            <a:spLocks/>
          </p:cNvSpPr>
          <p:nvPr/>
        </p:nvSpPr>
        <p:spPr bwMode="gray">
          <a:xfrm>
            <a:off x="5810024" y="3232845"/>
            <a:ext cx="1368342" cy="1107705"/>
          </a:xfrm>
          <a:custGeom>
            <a:avLst/>
            <a:gdLst>
              <a:gd name="T0" fmla="*/ 0 w 735"/>
              <a:gd name="T1" fmla="*/ 0 h 532"/>
              <a:gd name="T2" fmla="*/ 2147483647 w 735"/>
              <a:gd name="T3" fmla="*/ 2147483647 h 532"/>
              <a:gd name="T4" fmla="*/ 2147483647 w 735"/>
              <a:gd name="T5" fmla="*/ 2147483647 h 532"/>
              <a:gd name="T6" fmla="*/ 2147483647 w 735"/>
              <a:gd name="T7" fmla="*/ 2147483647 h 532"/>
              <a:gd name="T8" fmla="*/ 2147483647 w 735"/>
              <a:gd name="T9" fmla="*/ 2147483647 h 532"/>
              <a:gd name="T10" fmla="*/ 2147483647 w 735"/>
              <a:gd name="T11" fmla="*/ 2147483647 h 532"/>
              <a:gd name="T12" fmla="*/ 2147483647 w 735"/>
              <a:gd name="T13" fmla="*/ 2147483647 h 532"/>
              <a:gd name="T14" fmla="*/ 2147483647 w 735"/>
              <a:gd name="T15" fmla="*/ 2147483647 h 532"/>
              <a:gd name="T16" fmla="*/ 2147483647 w 735"/>
              <a:gd name="T17" fmla="*/ 2147483647 h 532"/>
              <a:gd name="T18" fmla="*/ 2147483647 w 735"/>
              <a:gd name="T19" fmla="*/ 2147483647 h 532"/>
              <a:gd name="T20" fmla="*/ 2147483647 w 735"/>
              <a:gd name="T21" fmla="*/ 2147483647 h 532"/>
              <a:gd name="T22" fmla="*/ 2147483647 w 735"/>
              <a:gd name="T23" fmla="*/ 2147483647 h 532"/>
              <a:gd name="T24" fmla="*/ 2147483647 w 735"/>
              <a:gd name="T25" fmla="*/ 0 h 532"/>
              <a:gd name="T26" fmla="*/ 0 w 735"/>
              <a:gd name="T27" fmla="*/ 0 h 53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35"/>
              <a:gd name="T43" fmla="*/ 0 h 532"/>
              <a:gd name="T44" fmla="*/ 735 w 735"/>
              <a:gd name="T45" fmla="*/ 532 h 53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193" tIns="44596" rIns="89193" bIns="44596" anchor="ctr"/>
          <a:lstStyle/>
          <a:p>
            <a:pPr defTabSz="781903"/>
            <a:endParaRPr lang="ru-RU" sz="1796">
              <a:solidFill>
                <a:srgbClr val="003300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gray">
          <a:xfrm>
            <a:off x="5679705" y="4405709"/>
            <a:ext cx="1786447" cy="2019933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fol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lIns="89193" tIns="44596" rIns="89193" bIns="44596" anchor="ctr"/>
          <a:lstStyle/>
          <a:p>
            <a:pPr algn="ctr" defTabSz="781903">
              <a:defRPr/>
            </a:pPr>
            <a:r>
              <a:rPr lang="ru-RU" sz="1539" b="1" dirty="0">
                <a:solidFill>
                  <a:srgbClr val="003300"/>
                </a:solidFill>
                <a:cs typeface="+mn-cs"/>
              </a:rPr>
              <a:t>Обобщение и 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3300"/>
                </a:solidFill>
                <a:cs typeface="+mn-cs"/>
              </a:rPr>
              <a:t>распространение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3300"/>
                </a:solidFill>
                <a:cs typeface="+mn-cs"/>
              </a:rPr>
              <a:t> собственного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3300"/>
                </a:solidFill>
                <a:cs typeface="+mn-cs"/>
              </a:rPr>
              <a:t> опыта на сайтах</a:t>
            </a:r>
          </a:p>
          <a:p>
            <a:pPr algn="ctr" defTabSz="781903">
              <a:defRPr/>
            </a:pPr>
            <a:r>
              <a:rPr lang="ru-RU" sz="1539" b="1" dirty="0">
                <a:solidFill>
                  <a:srgbClr val="003300"/>
                </a:solidFill>
                <a:cs typeface="+mn-cs"/>
              </a:rPr>
              <a:t>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12577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686800" cy="5433467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реализации поручения Президента РФ о формировании Национальной системы учительского роста (далее НСУР) Министерство образования и науки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утвердило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(«дорожную карту») по формированию и введению НСУР.</a:t>
            </a:r>
          </a:p>
          <a:p>
            <a:pPr marL="0" lvl="0" indent="0">
              <a:spcBef>
                <a:spcPct val="0"/>
              </a:spcBef>
              <a:buNone/>
            </a:pP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Январь-декабрь 2019 г. 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 – законопроект о внесении изменений в ФЗ «Об образовании в РФ» в части установления новой формы аттестации на основе единых федеральных оценочных материалов (ЕФОМ), определения порядка их разработки и формирования информационной системы по проведению аттестации на основе ЕФОМ.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3329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3200" b="1" dirty="0" smtClean="0"/>
              <a:t>Документы, представляемые на аттестацию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Аттестация проводится по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следующей схеме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Заявление оформляется на имя Председателя ГАК Министерства образования и науки Егорова В.А. по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новому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образцу (образец прилагается). 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Папка достижений принимается в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двух вариантах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бумажном или электронном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Экспертиза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портфолио проводится по существующим ранее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критериям.</a:t>
            </a:r>
          </a:p>
          <a:p>
            <a:pPr lvl="0" algn="just"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spcAft>
                <a:spcPts val="0"/>
              </a:spcAft>
              <a:buNone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Ответственные за аттестацию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электронные адреса</a:t>
            </a:r>
            <a:endParaRPr lang="ru-RU" sz="28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3200" b="1" dirty="0" smtClean="0"/>
              <a:t>Документы, представляемые на аттестацию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5073427"/>
          </a:xfrm>
        </p:spPr>
        <p:txBody>
          <a:bodyPr/>
          <a:lstStyle/>
          <a:p>
            <a:pPr marL="0" lvl="0" indent="0" algn="ctr" eaLnBrk="1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>Уважаемые коллеги! </a:t>
            </a: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На Якутск передаем обязательно </a:t>
            </a:r>
            <a:endParaRPr lang="ru-RU" sz="2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Файл </a:t>
            </a:r>
            <a: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  <a:t>с заявлением на имя </a:t>
            </a:r>
            <a:r>
              <a:rPr lang="ru-RU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Егоров В.А.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Свидетельства </a:t>
            </a:r>
            <a: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  <a:t>о прохождении курсов </a:t>
            </a:r>
            <a:r>
              <a:rPr lang="ru-RU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ПК </a:t>
            </a: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– </a:t>
            </a: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>по накопительной системе </a:t>
            </a:r>
            <a:r>
              <a:rPr lang="ru-RU" sz="2800" dirty="0" err="1">
                <a:solidFill>
                  <a:prstClr val="black"/>
                </a:solidFill>
                <a:ea typeface="Calibri"/>
                <a:cs typeface="Times New Roman"/>
              </a:rPr>
              <a:t>д.б</a:t>
            </a: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120-144 </a:t>
            </a: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>час </a:t>
            </a:r>
            <a:endParaRPr lang="ru-RU" sz="28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(</a:t>
            </a:r>
            <a: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  <a:t>копии заверяет руководитель ОО  подписью и печатью</a:t>
            </a:r>
            <a:r>
              <a:rPr lang="ru-RU" sz="2800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</a:p>
          <a:p>
            <a:pPr marL="0" lvl="0" indent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prstClr val="black"/>
                </a:solidFill>
                <a:ea typeface="Calibri"/>
                <a:cs typeface="Times New Roman"/>
              </a:rPr>
              <a:t>3. Аннотация по форме (все есть на сайте Департамента образования)</a:t>
            </a:r>
            <a:endParaRPr lang="ru-RU" sz="28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53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06070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Председателю Главной аттестационной комиссии Министерства образования и науки Республики Саха (Якутия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В.А. Егорову</a:t>
            </a:r>
          </a:p>
          <a:p>
            <a:pPr marL="3060700" algn="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</a:t>
            </a:r>
          </a:p>
          <a:p>
            <a:pPr marL="3060700" algn="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(фамилия, имя, отчество)</a:t>
            </a:r>
          </a:p>
          <a:p>
            <a:pPr marL="3060700" algn="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</a:t>
            </a:r>
          </a:p>
          <a:p>
            <a:pPr marL="3060700" algn="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</a:t>
            </a:r>
          </a:p>
          <a:p>
            <a:pPr algn="ctr"/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Прошу аттестовать меня в 20____году на ____________________________________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							(первую/высшую)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квалификационную категорию по должности ______________________________________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(должность, учителя - с указанием предметной направленности)</a:t>
            </a:r>
          </a:p>
          <a:p>
            <a:pPr indent="449580"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имею ___________________________квалификационную                                                  категорию, срок ее действия _____________________________________________________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указанием реквизитов правового акта)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Порядком проведения аттестации педагогических работников организаций, осуществляющих образовательную деятельность, утвержденным приказом Министерства образования и науки Российской Федерации от 7 апреля 2014 года № 276 (далее – Порядок аттестации), и Регламентом работы Главной аттестационной комиссии  Министерства образования и науки Республики Саха (Якутия) ознакомлен(а).</a:t>
            </a:r>
          </a:p>
          <a:p>
            <a:pPr indent="44958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Даю свое согласие:</a:t>
            </a:r>
          </a:p>
          <a:p>
            <a:pPr indent="450215" algn="just">
              <a:tabLst>
                <a:tab pos="450215" algn="l"/>
              </a:tabLst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автоматизированную, а также без использования средств автоматизации, обработку персональных данных, а именно, совершение действий, предусмотренных пунктом 3 части 1 статьи 3 Федерального закона от 27 июля 2006 года № 152-ФЗ «О персональных данных», указанных в документах, для проверки достоверности представленной мной информации;</a:t>
            </a:r>
          </a:p>
          <a:p>
            <a:pPr indent="450215" algn="just">
              <a:tabLst>
                <a:tab pos="450215" algn="l"/>
              </a:tabLst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уведомление о сроках и месте проведения аттестации через график аттестации, выставленный на сайте оператора.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Аттестацию на заседании Главной аттестационной комиссии прошу провести в моем присутствии (без моего присутствия) (нужное подчеркнуть)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«____» _____________ 20______                                   Подпись ___________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телефоны ________________________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2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512888"/>
          </a:xfr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25400" cap="flat" algn="ctr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п.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«Аттестация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педагогических работников на квалификационные категории проводится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основании их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заявлений…</a:t>
            </a:r>
            <a:endParaRPr lang="ru-RU" altLang="ru-RU" sz="24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</p:nvPr>
        </p:nvGraphicFramePr>
        <p:xfrm>
          <a:off x="467544" y="1916832"/>
          <a:ext cx="8229600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0" name="Прямоугольник 3" descr="5%"/>
          <p:cNvSpPr>
            <a:spLocks noChangeArrowheads="1"/>
          </p:cNvSpPr>
          <p:nvPr/>
        </p:nvSpPr>
        <p:spPr bwMode="auto">
          <a:xfrm>
            <a:off x="452438" y="5589588"/>
            <a:ext cx="8207375" cy="1152525"/>
          </a:xfrm>
          <a:prstGeom prst="rect">
            <a:avLst/>
          </a:prstGeom>
          <a:pattFill prst="pct5">
            <a:fgClr>
              <a:srgbClr val="006600"/>
            </a:fgClr>
            <a:bgClr>
              <a:srgbClr val="FFFFFF"/>
            </a:bgClr>
          </a:patt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Педагогические работники имеют право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обратиться в аттестационную комиссию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в любое время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385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ru-RU" sz="1800" dirty="0">
                <a:solidFill>
                  <a:prstClr val="black"/>
                </a:solidFill>
                <a:ea typeface="Calibri"/>
                <a:cs typeface="Times New Roman"/>
              </a:rPr>
              <a:t>На </a:t>
            </a:r>
            <a:r>
              <a:rPr lang="ru-RU" sz="1800" dirty="0" smtClean="0">
                <a:solidFill>
                  <a:prstClr val="black"/>
                </a:solidFill>
                <a:ea typeface="Calibri"/>
                <a:cs typeface="Times New Roman"/>
              </a:rPr>
              <a:t>электронный адрес </a:t>
            </a:r>
            <a:r>
              <a:rPr lang="en-US" sz="1800" u="sng" dirty="0" err="1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chmirob</a:t>
            </a:r>
            <a:r>
              <a:rPr lang="ru-RU" sz="1800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@</a:t>
            </a:r>
            <a:r>
              <a:rPr lang="en-US" sz="1800" u="sng" dirty="0" err="1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bk</a:t>
            </a:r>
            <a:r>
              <a:rPr lang="ru-RU" sz="1800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.</a:t>
            </a:r>
            <a:r>
              <a:rPr lang="en-US" sz="1800" u="sng" dirty="0" err="1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ru</a:t>
            </a:r>
            <a:r>
              <a:rPr lang="ru-RU" sz="1800" dirty="0">
                <a:solidFill>
                  <a:prstClr val="black"/>
                </a:solidFill>
                <a:ea typeface="Calibri"/>
                <a:cs typeface="Times New Roman"/>
              </a:rPr>
              <a:t>  отправляем </a:t>
            </a:r>
            <a:r>
              <a:rPr lang="ru-RU" sz="1800" b="1" dirty="0">
                <a:solidFill>
                  <a:prstClr val="black"/>
                </a:solidFill>
                <a:ea typeface="Calibri"/>
                <a:cs typeface="Times New Roman"/>
              </a:rPr>
              <a:t>аннотацию в </a:t>
            </a:r>
            <a:r>
              <a:rPr lang="en-US" sz="1800" b="1" dirty="0">
                <a:solidFill>
                  <a:prstClr val="black"/>
                </a:solidFill>
                <a:ea typeface="Calibri"/>
                <a:cs typeface="Times New Roman"/>
              </a:rPr>
              <a:t>EXCELL</a:t>
            </a:r>
            <a:r>
              <a:rPr lang="ru-RU" sz="1800" dirty="0">
                <a:solidFill>
                  <a:prstClr val="black"/>
                </a:solidFill>
                <a:ea typeface="Calibri"/>
                <a:cs typeface="Times New Roman"/>
              </a:rPr>
              <a:t> (УБЕДИТЕЛЬНАЯ ПРОСЬБА! </a:t>
            </a:r>
            <a:r>
              <a:rPr lang="ru-RU" sz="1800" b="1" dirty="0">
                <a:solidFill>
                  <a:prstClr val="black"/>
                </a:solidFill>
                <a:ea typeface="Calibri"/>
                <a:cs typeface="Times New Roman"/>
              </a:rPr>
              <a:t>Заполнять Цветные Вкладки отдельно</a:t>
            </a:r>
            <a:r>
              <a:rPr lang="ru-RU" sz="1800" dirty="0">
                <a:solidFill>
                  <a:prstClr val="black"/>
                </a:solidFill>
                <a:ea typeface="Calibri"/>
                <a:cs typeface="Times New Roman"/>
              </a:rPr>
              <a:t> «ВЫСШАЯ КК» и отдельно «ПЕРВАЯ КК». Чтобы увидеть весь текст, написанный Вами, </a:t>
            </a:r>
            <a:r>
              <a:rPr lang="ru-RU" sz="1800" b="1" dirty="0">
                <a:solidFill>
                  <a:prstClr val="black"/>
                </a:solidFill>
                <a:ea typeface="Calibri"/>
                <a:cs typeface="Times New Roman"/>
              </a:rPr>
              <a:t>пользуйтесь «форматом ячейки-переносить по словам» - не переходите в следующую строку)</a:t>
            </a:r>
            <a:endParaRPr lang="ru-RU" sz="14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ru-RU" sz="1800" dirty="0">
                <a:solidFill>
                  <a:prstClr val="black"/>
                </a:solidFill>
                <a:ea typeface="Calibri"/>
                <a:cs typeface="Times New Roman"/>
              </a:rPr>
              <a:t>(заполнять подробно, четко указывая достижения, без общих слов) – </a:t>
            </a:r>
            <a:r>
              <a:rPr lang="ru-RU" sz="1800" b="1" dirty="0">
                <a:solidFill>
                  <a:prstClr val="black"/>
                </a:solidFill>
                <a:ea typeface="Calibri"/>
                <a:cs typeface="Times New Roman"/>
              </a:rPr>
              <a:t>это очень важный документ, на его основе проходит обсуждение кандидатуры в </a:t>
            </a:r>
            <a:r>
              <a:rPr lang="ru-RU" sz="1800" b="1" dirty="0" err="1">
                <a:solidFill>
                  <a:prstClr val="black"/>
                </a:solidFill>
                <a:ea typeface="Calibri"/>
                <a:cs typeface="Times New Roman"/>
              </a:rPr>
              <a:t>ГАКе</a:t>
            </a:r>
            <a:r>
              <a:rPr lang="ru-RU" sz="1800" b="1" dirty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66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85720" y="2357430"/>
            <a:ext cx="8572560" cy="2958538"/>
            <a:chOff x="1115616" y="2146448"/>
            <a:chExt cx="7165477" cy="335792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15616" y="2146448"/>
              <a:ext cx="7165477" cy="11527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085184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srgbClr val="0070C0"/>
                </a:solidFill>
              </a:endParaRPr>
            </a:p>
          </p:txBody>
        </p:sp>
      </p:grp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50226" y="689114"/>
            <a:ext cx="700595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altLang="ru-RU" sz="1400" b="1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Общая аннотация (в электронном варианте в формате  </a:t>
            </a:r>
            <a:r>
              <a:rPr lang="en-US" altLang="ru-RU" sz="1400" b="1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excel</a:t>
            </a:r>
            <a:r>
              <a:rPr lang="ru-RU" altLang="ru-RU" sz="1400" b="1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по следующей форме</a:t>
            </a:r>
            <a:r>
              <a:rPr lang="ru-RU" altLang="ru-RU" sz="1400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alt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ru-RU" alt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300603"/>
              </p:ext>
            </p:extLst>
          </p:nvPr>
        </p:nvGraphicFramePr>
        <p:xfrm>
          <a:off x="0" y="2217142"/>
          <a:ext cx="9144000" cy="6756796"/>
        </p:xfrm>
        <a:graphic>
          <a:graphicData uri="http://schemas.openxmlformats.org/drawingml/2006/table">
            <a:tbl>
              <a:tblPr/>
              <a:tblGrid>
                <a:gridCol w="399251">
                  <a:extLst>
                    <a:ext uri="{9D8B030D-6E8A-4147-A177-3AD203B41FA5}">
                      <a16:colId xmlns="" xmlns:a16="http://schemas.microsoft.com/office/drawing/2014/main" val="1897052544"/>
                    </a:ext>
                  </a:extLst>
                </a:gridCol>
                <a:gridCol w="469463">
                  <a:extLst>
                    <a:ext uri="{9D8B030D-6E8A-4147-A177-3AD203B41FA5}">
                      <a16:colId xmlns="" xmlns:a16="http://schemas.microsoft.com/office/drawing/2014/main" val="687266420"/>
                    </a:ext>
                  </a:extLst>
                </a:gridCol>
                <a:gridCol w="234732">
                  <a:extLst>
                    <a:ext uri="{9D8B030D-6E8A-4147-A177-3AD203B41FA5}">
                      <a16:colId xmlns="" xmlns:a16="http://schemas.microsoft.com/office/drawing/2014/main" val="3439128626"/>
                    </a:ext>
                  </a:extLst>
                </a:gridCol>
                <a:gridCol w="234732">
                  <a:extLst>
                    <a:ext uri="{9D8B030D-6E8A-4147-A177-3AD203B41FA5}">
                      <a16:colId xmlns="" xmlns:a16="http://schemas.microsoft.com/office/drawing/2014/main" val="1144021988"/>
                    </a:ext>
                  </a:extLst>
                </a:gridCol>
                <a:gridCol w="234732">
                  <a:extLst>
                    <a:ext uri="{9D8B030D-6E8A-4147-A177-3AD203B41FA5}">
                      <a16:colId xmlns="" xmlns:a16="http://schemas.microsoft.com/office/drawing/2014/main" val="2394264222"/>
                    </a:ext>
                  </a:extLst>
                </a:gridCol>
                <a:gridCol w="1095416">
                  <a:extLst>
                    <a:ext uri="{9D8B030D-6E8A-4147-A177-3AD203B41FA5}">
                      <a16:colId xmlns="" xmlns:a16="http://schemas.microsoft.com/office/drawing/2014/main" val="2296039417"/>
                    </a:ext>
                  </a:extLst>
                </a:gridCol>
                <a:gridCol w="547707">
                  <a:extLst>
                    <a:ext uri="{9D8B030D-6E8A-4147-A177-3AD203B41FA5}">
                      <a16:colId xmlns="" xmlns:a16="http://schemas.microsoft.com/office/drawing/2014/main" val="2973451117"/>
                    </a:ext>
                  </a:extLst>
                </a:gridCol>
                <a:gridCol w="907665">
                  <a:extLst>
                    <a:ext uri="{9D8B030D-6E8A-4147-A177-3AD203B41FA5}">
                      <a16:colId xmlns="" xmlns:a16="http://schemas.microsoft.com/office/drawing/2014/main" val="1246545304"/>
                    </a:ext>
                  </a:extLst>
                </a:gridCol>
                <a:gridCol w="420696">
                  <a:extLst>
                    <a:ext uri="{9D8B030D-6E8A-4147-A177-3AD203B41FA5}">
                      <a16:colId xmlns="" xmlns:a16="http://schemas.microsoft.com/office/drawing/2014/main" val="2122938200"/>
                    </a:ext>
                  </a:extLst>
                </a:gridCol>
                <a:gridCol w="1131204">
                  <a:extLst>
                    <a:ext uri="{9D8B030D-6E8A-4147-A177-3AD203B41FA5}">
                      <a16:colId xmlns="" xmlns:a16="http://schemas.microsoft.com/office/drawing/2014/main" val="3139259185"/>
                    </a:ext>
                  </a:extLst>
                </a:gridCol>
                <a:gridCol w="738555">
                  <a:extLst>
                    <a:ext uri="{9D8B030D-6E8A-4147-A177-3AD203B41FA5}">
                      <a16:colId xmlns="" xmlns:a16="http://schemas.microsoft.com/office/drawing/2014/main" val="755359989"/>
                    </a:ext>
                  </a:extLst>
                </a:gridCol>
                <a:gridCol w="617021">
                  <a:extLst>
                    <a:ext uri="{9D8B030D-6E8A-4147-A177-3AD203B41FA5}">
                      <a16:colId xmlns="" xmlns:a16="http://schemas.microsoft.com/office/drawing/2014/main" val="3285988587"/>
                    </a:ext>
                  </a:extLst>
                </a:gridCol>
                <a:gridCol w="781186">
                  <a:extLst>
                    <a:ext uri="{9D8B030D-6E8A-4147-A177-3AD203B41FA5}">
                      <a16:colId xmlns="" xmlns:a16="http://schemas.microsoft.com/office/drawing/2014/main" val="2267250585"/>
                    </a:ext>
                  </a:extLst>
                </a:gridCol>
                <a:gridCol w="583737">
                  <a:extLst>
                    <a:ext uri="{9D8B030D-6E8A-4147-A177-3AD203B41FA5}">
                      <a16:colId xmlns="" xmlns:a16="http://schemas.microsoft.com/office/drawing/2014/main" val="2235329863"/>
                    </a:ext>
                  </a:extLst>
                </a:gridCol>
                <a:gridCol w="747903">
                  <a:extLst>
                    <a:ext uri="{9D8B030D-6E8A-4147-A177-3AD203B41FA5}">
                      <a16:colId xmlns="" xmlns:a16="http://schemas.microsoft.com/office/drawing/2014/main" val="2986306545"/>
                    </a:ext>
                  </a:extLst>
                </a:gridCol>
              </a:tblGrid>
              <a:tr h="9515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Фамилия, имя , отчество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Улус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ОО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Должность 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Образование, когда и какое учебное заведение закончил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Стаж педагогической работы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Имеющаяся категория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Претендует на категорию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 работы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Результаты ОГЭ и ЕГЭ 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Результаты ВПР (по предметам, по которым проводится)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Распространение опыта работы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Прохождение курсов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Участие в </a:t>
                      </a:r>
                      <a:r>
                        <a:rPr lang="ru-RU" sz="105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республликанском</a:t>
                      </a:r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конкурсе "Профи-Учитель"</a:t>
                      </a:r>
                    </a:p>
                  </a:txBody>
                  <a:tcPr marL="6429" marR="6429" marT="642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50174160"/>
                  </a:ext>
                </a:extLst>
              </a:tr>
              <a:tr h="26167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указывается полностью высшее (среднее специальное) учебное заведение, в каком году закончили, указывается квалификация и специальность по диплому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указывается категория, когда присвоена, номер и дата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распордительного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документа (приказ МО и Н РС (Я)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Заполняется успеваемость по предмету за последние 5 лет, только достижения обучающихся по предмету.                                                  </a:t>
                      </a:r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Достижения самих педагогических работников и награды не включать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Сколько сдавали, сколько прошли минимальный порог. Результаты за последние 5 лет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05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Л</a:t>
                      </a:r>
                      <a:r>
                        <a:rPr kumimoji="0" lang="ru-RU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ичный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вклад в повышение качества образования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Транслирование в педагогических коллективах опыта активного участия в работе методических объединений педагогических работников организации, распространение опыта работы на муниципальном, региональном, республиканском уровнях. Для проходящих на высшую квалификационную категорию - наличие публикации обязательно)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 последние 5 лет (по накопительной системе)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29" marR="6429" marT="642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69104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11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9275"/>
            <a:ext cx="8352927" cy="576263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820000"/>
                </a:solidFill>
              </a:rPr>
              <a:t>Итоги аттестации за </a:t>
            </a:r>
            <a:r>
              <a:rPr lang="ru-RU" altLang="ru-RU" sz="3600" b="1" dirty="0" smtClean="0">
                <a:solidFill>
                  <a:srgbClr val="820000"/>
                </a:solidFill>
              </a:rPr>
              <a:t>2018-2019 </a:t>
            </a:r>
            <a:r>
              <a:rPr lang="ru-RU" altLang="ru-RU" sz="3600" b="1" dirty="0" err="1" smtClean="0">
                <a:solidFill>
                  <a:srgbClr val="820000"/>
                </a:solidFill>
              </a:rPr>
              <a:t>уч.год</a:t>
            </a:r>
            <a:endParaRPr lang="ru-RU" altLang="ru-RU" sz="3600" b="1" dirty="0" smtClean="0">
              <a:solidFill>
                <a:srgbClr val="82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873008"/>
              </p:ext>
            </p:extLst>
          </p:nvPr>
        </p:nvGraphicFramePr>
        <p:xfrm>
          <a:off x="467544" y="1412776"/>
          <a:ext cx="8137150" cy="1676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68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82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81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581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5814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5814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94488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Решение ГАК</a:t>
                      </a:r>
                      <a:endParaRPr lang="ru-RU" sz="1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Подтверждена </a:t>
                      </a:r>
                      <a:r>
                        <a:rPr lang="en-US" sz="1400" dirty="0" smtClean="0"/>
                        <a:t>I</a:t>
                      </a:r>
                      <a:r>
                        <a:rPr lang="ru-RU" sz="1400" dirty="0" smtClean="0"/>
                        <a:t> кат.</a:t>
                      </a:r>
                      <a:endParaRPr lang="ru-RU" sz="1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Присвоена </a:t>
                      </a:r>
                      <a:r>
                        <a:rPr lang="en-US" sz="1400" dirty="0" smtClean="0"/>
                        <a:t>I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кат.</a:t>
                      </a:r>
                      <a:endParaRPr lang="ru-RU" sz="1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Подтверждена высшая катег.</a:t>
                      </a:r>
                      <a:endParaRPr lang="ru-RU" sz="1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Присвоена высшая катег.</a:t>
                      </a:r>
                      <a:endParaRPr lang="ru-RU" sz="1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 </a:t>
                      </a:r>
                      <a:r>
                        <a:rPr lang="ru-RU" sz="1400" dirty="0" smtClean="0"/>
                        <a:t>присвоена/не подтверждена </a:t>
                      </a:r>
                      <a:r>
                        <a:rPr lang="ru-RU" sz="1400" dirty="0" smtClean="0"/>
                        <a:t>катег.</a:t>
                      </a:r>
                      <a:endParaRPr lang="ru-RU" sz="1400" dirty="0"/>
                    </a:p>
                  </a:txBody>
                  <a:tcPr marL="91434" marR="9143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6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44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116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8/0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1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848600" cy="647700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820000"/>
                </a:solidFill>
              </a:rPr>
              <a:t>Общеобразовательные учреждения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902035"/>
              </p:ext>
            </p:extLst>
          </p:nvPr>
        </p:nvGraphicFramePr>
        <p:xfrm>
          <a:off x="395288" y="1566863"/>
          <a:ext cx="8353425" cy="5023082"/>
        </p:xfrm>
        <a:graphic>
          <a:graphicData uri="http://schemas.openxmlformats.org/drawingml/2006/table">
            <a:tbl>
              <a:tblPr/>
              <a:tblGrid>
                <a:gridCol w="395287"/>
                <a:gridCol w="1527175"/>
                <a:gridCol w="1304925"/>
                <a:gridCol w="949325"/>
                <a:gridCol w="1012825"/>
                <a:gridCol w="982663"/>
                <a:gridCol w="1090612"/>
                <a:gridCol w="1090613"/>
              </a:tblGrid>
              <a:tr h="4571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СОШ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Присвоена 1 кат.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Присвоена высшая 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Подтверждена 1 кат.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Подтверждена высшая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присвоена/ подтверждена кат.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СОШ № 1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1/3/1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1/2/2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1/0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0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СОШ № 2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1/4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СОШ № 4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8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СОШ № 5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СОШ № 6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МКОУ СОШ № 7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СОШ № 8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2/0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СОШ № 9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½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МКОУ СОШ № 10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МКОУ СОШ № 11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МКОУ СОШ № 13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СОШ № 20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СОШ № 23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МКОУ СОШ № 25 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МКОУ НСШ № 34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МБОУ СОШ № 36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МКОУ СОШ № 37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1/0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ТСШИ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8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г.Алдан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¼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1/0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УИОП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1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п.Н. Куранах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Лицей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ВОШ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 школа 8 вида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2/1/2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ДЮСШ г.Алдан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2/1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ДЮСШ с.Хатыстыр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1/0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2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семейного устройства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1/0</a:t>
                      </a:r>
                    </a:p>
                  </a:txBody>
                  <a:tcPr marL="59422" marR="5942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38" name="Rectangle 5"/>
          <p:cNvSpPr>
            <a:spLocks noChangeArrowheads="1"/>
          </p:cNvSpPr>
          <p:nvPr/>
        </p:nvSpPr>
        <p:spPr bwMode="auto">
          <a:xfrm>
            <a:off x="1584325" y="14747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848600" cy="647700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rgbClr val="820000"/>
                </a:solidFill>
              </a:rPr>
              <a:t>Дошкольные учреждения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63" y="1214438"/>
          <a:ext cx="6408738" cy="5146719"/>
        </p:xfrm>
        <a:graphic>
          <a:graphicData uri="http://schemas.openxmlformats.org/drawingml/2006/table">
            <a:tbl>
              <a:tblPr/>
              <a:tblGrid>
                <a:gridCol w="1031854"/>
                <a:gridCol w="627084"/>
                <a:gridCol w="769954"/>
                <a:gridCol w="857256"/>
                <a:gridCol w="817540"/>
                <a:gridCol w="865187"/>
                <a:gridCol w="1439863"/>
              </a:tblGrid>
              <a:tr h="3935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ДОУ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Присвоена 1 кат.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Присвоена высшая 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Подтверждена 1 кат.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Подтверждена высшая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присвоена/ подтверждена кат.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2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«Дельфин»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1/0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«Василек»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«Колобок»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«Снежинка»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«Крепыш»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«Светлячок»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«Дюймовочка»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«Мишутка»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«Ромашка»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«Дом детства»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«Олененок»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«Солнышко»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«Журавлик»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«Зоренька»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«Золотой петушок»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«Чебурашка»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1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«Золотая рыбка»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«Родничок»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«Черемушки»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«Елочка»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«Брусничка»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«Сосенка»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«Сардана»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5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«Кюннэй»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1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«Багульник»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«Хатынчан»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«Радуга»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175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31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53697" marR="536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66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357158" y="1916832"/>
            <a:ext cx="8358247" cy="4353957"/>
            <a:chOff x="607488" y="1344094"/>
            <a:chExt cx="7925326" cy="5189402"/>
          </a:xfrm>
        </p:grpSpPr>
        <p:sp>
          <p:nvSpPr>
            <p:cNvPr id="5" name="Прямоугольник 4"/>
            <p:cNvSpPr/>
            <p:nvPr/>
          </p:nvSpPr>
          <p:spPr bwMode="auto">
            <a:xfrm>
              <a:off x="607488" y="1344094"/>
              <a:ext cx="7925326" cy="440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srgbClr val="0070C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411760" y="6093296"/>
              <a:ext cx="175163" cy="440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85720" y="357166"/>
            <a:ext cx="857795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1400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41324"/>
              </p:ext>
            </p:extLst>
          </p:nvPr>
        </p:nvGraphicFramePr>
        <p:xfrm>
          <a:off x="683568" y="1403862"/>
          <a:ext cx="8280919" cy="4741707"/>
        </p:xfrm>
        <a:graphic>
          <a:graphicData uri="http://schemas.openxmlformats.org/drawingml/2006/table">
            <a:tbl>
              <a:tblPr firstRow="1" firstCol="1" bandRow="1"/>
              <a:tblGrid>
                <a:gridCol w="792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95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469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96143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 окончания аттестации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Прием документов (последний день)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Консультации и предварительный прием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документов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6635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октябрь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4 октября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Сентябрь, октябрь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6635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ноябрь, декабрь</a:t>
                      </a:r>
                      <a:endParaRPr lang="ru-RU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6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декабря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ноябрь, декабрь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6635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январь,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февраль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5 февраля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январь, февраль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6635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март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5 марта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февраль, март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24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апрель, май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6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апреля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март, апрель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63688" y="358498"/>
            <a:ext cx="673224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 «Папки достижений»  учителей,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предметным областям которых сдаются ОГЭ и ЕГЭ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324625"/>
              </p:ext>
            </p:extLst>
          </p:nvPr>
        </p:nvGraphicFramePr>
        <p:xfrm>
          <a:off x="179513" y="1196751"/>
          <a:ext cx="8964486" cy="7400132"/>
        </p:xfrm>
        <a:graphic>
          <a:graphicData uri="http://schemas.openxmlformats.org/drawingml/2006/table">
            <a:tbl>
              <a:tblPr firstRow="1" firstCol="1" bandRow="1"/>
              <a:tblGrid>
                <a:gridCol w="6065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030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28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28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6461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646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313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№п/п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Оценка (баллы)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7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Публичное представление собственного инновационного педагогического опыта.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0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Система оценивания  качества образования. Стабильные результаты освоения обучающимися образовательных программ и показатели динамики их достижений. Результаты  внешнего мониторинга.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1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Система и технология подготовки обучающихся к ЕГЭ, ОГЭ (взаимодействие с ССУЗ-ми, ВУЗ-ми (в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т.ч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с  профессиональными учебными заведениями Сибири и Дальнего Востока), групповые и индивидуальные консультации, работа с родителями и др.). Результаты сдачи ЕГЭ и ОГЭ.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Владение современными образовательными (в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т.ч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ИКТ) технологиями, эффективное применение  их в практической профессиональной деятельности. 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1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Результаты реализация программ индивидуальной работы с обучающимися. Работа с одаренными, с учащимися, имеющими проблемы в обучении, социально запущенными и социально уязвимыми учащимися, имеющими серьёзные отклонения в поведении. Реализация программ инклюзивного образования.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0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Результаты  воспитательной работы с обучающимися. Организация внеурочной деятельности по формированию предметных,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метапредметных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компетенций и личностных качеств обучающихся.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0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Результаты  участия обучающихся  во всероссийских, международных олимпиадах, конкурсах, научно-практических конференциях, чтениях, соревнованиях.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Участие в работе методических объединений, других профессиональных сообществ.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Участие в проектно-исследовательской, инновационной деятельности, в т.ч.  в реализации социокультурных проектов.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публикаций, включая интернет-публикации.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авторских программ, методических пособий, разработок.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8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Выступления на научно-практических конференциях, педчтениях, семинарах, секциях; проведение открытых уроков, мастер-классов, мероприятий.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Участие в профессиональных конкурсах (очные, заочные).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Общественная деятельность.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Звания, награды, поощрения, благодарности.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57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Повышение квалификации.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Calibri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5732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4200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Проходной балл: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1 категорию -  от 32 до 64 баллов;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на высшую категорию – от 65 и более баллов;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      максимальный балл – 80 баллов.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96" marR="10596" marT="10596" marB="10596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38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109099"/>
              </p:ext>
            </p:extLst>
          </p:nvPr>
        </p:nvGraphicFramePr>
        <p:xfrm>
          <a:off x="755576" y="1559441"/>
          <a:ext cx="6624737" cy="9060797"/>
        </p:xfrm>
        <a:graphic>
          <a:graphicData uri="http://schemas.openxmlformats.org/drawingml/2006/table">
            <a:tbl>
              <a:tblPr firstRow="1" firstCol="1" bandRow="1"/>
              <a:tblGrid>
                <a:gridCol w="3698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506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57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638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63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7573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209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№п/п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Оценка(баллы)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3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Представление собственного инновационного педагогического опыта.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предметно – развивающей среды и методическое оснащение группы (литература, учебно-методический комплекс, технические средства обучения, ИКТ, наглядно-дидактические пособия, раздаточный материал и т.д.).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Реализация образовательной программы по ФГОС и годового плана работы.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5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Позитивная динамика результатов по образовательным областям и продуктивных видов деятельности воспитанников.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5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Реализация программы индивидуальной работы с воспитанниками. Наличие и реализация  индивидуального образовательного маршрута воспитанника.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6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Позитивная динамика (количественная) участия воспитанников в конкурсах, олимпиадах, соревнованиях.  Результативность (качественная) участия детей в конкурсах, олимпиадах, соревнованиях.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6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Динамика снижения заболеваемости детей (реальная посещаемость детей в группе ДОО, индекс здоровья, профилактическая оздоровительная работа педагога).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5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Мониторинг удовлетворенности родителей (законных представителей) качеством предоставляемых услуг педагога).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5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Участие в научно-исследовательской, инновационной, проектной (в т.ч. в реализации социокультурных проектов) деятельности.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65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Распространение 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педопыта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Наличие публикаций, включая интернет-публикации.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65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Разработка и внедрение авторских программ, методических пособий, игр, цифровых образовательных  ресурсов.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86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Выступления на научно-практических конференциях,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педчтениях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 семинарах, секциях; проведение открытых НОД (непосредственно образовательной деятельности), СИД (совместной игровой деятельности), мастер – классов и др.</a:t>
                      </a: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65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Участие в муниципальных, региональных и федеральных профессиональных конкурсах.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86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Общественная деятельность (работа в профкоме; экспертной комиссии; общественной организации; методических объединениях; выполнение  функций наставника (результативность стажёра – подопечного) и т.д.).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4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Звания, награды, поощрения, благодарность, грант.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4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16.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Повышение квалификации.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434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38619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Проходной балл: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1 категорию -  от 32 до 64 баллов;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на высшую категорию – от 65 и более  баллов;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максимальный балл – 80 баллов.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179" marR="10179" marT="10179" marB="10179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CACE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75656" y="-24626"/>
            <a:ext cx="7200800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Лист экспертной оценки  «Папки достижений»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воспитателя  дошкольной образовательной организации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__________________________________________________________________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(Ф.И.О)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____________________________________________________________________________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 должность, полное название учреждения) 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заявлению претендует  на ______________ квалификационную категорию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7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Показатели  «Папки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достижений» воспитателя 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стационара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836612"/>
          <a:ext cx="8352928" cy="59690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60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468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9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№п/п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9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Представление собственного инновационного педагогического опыта.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87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предметно – развивающей среды и методическое оснащение больничных классов (литература, учебно - методический комплекс, технические средства обучения, информационно – компьютерные технологии, наглядно-дидактические пособия, раздаточный материал и т.д.)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- наличие кабинета,  учебно-методический комплекс;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- литература, наглядно-дидактические пособия, раздаточный материал и </a:t>
                      </a:r>
                      <a:r>
                        <a:rPr lang="ru-RU" sz="1400" u="sng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т.д</a:t>
                      </a: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- технические средства обучения, учебный инвентарь и оборудование,  информационно-компьютерные технологии.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7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и выполнение программы  воспитательной работы с больными детьми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Программа духовно – нравственного воспитания, программа воспитания и социализации обучающихся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31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Позитивная динамика результатов  видов деятельности воспитанников.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- составление графических изображений с аналитической запиской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7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программы индивидуальной работы с воспитанниками. Наличие и реализация  индивидуального плана.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Наличие программы работы,</a:t>
                      </a:r>
                      <a:r>
                        <a:rPr lang="ru-RU" sz="1400" u="sng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87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Позитивная динамика (количественная) участия воспитанников в конкурсах, олимпиадах, соревнованиях.  Результативность (качественная) участия детей в конкурсах, олимпиадах, соревнованиях.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- составление графических изображений с аналитической запиской по наличию  призеров и победителей по годам на разных уровнях начиная с городского уровня до международного уровня;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- наличие  копий достижений (грамоты, дипломы сертификаты, благодарственные письма).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571" marR="17571" marT="17571" marB="17571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83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332655"/>
          <a:ext cx="8064895" cy="57306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51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797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 снижения заболеваемости детей (профилактическая оздоровительная работа педагога)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Наличие мониторинга по профилактической работе, ведение тетради или папки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6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Мониторинг удовлетворенности родителей (законных представителей) качеством предоставляемых услуг педагога)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- создание карты мониторинга по результатам анкетирования, тестирования, беседы;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- сбор отзывов, печатной продукции;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5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научно-исследовательской, инновационной, проектной  деятельности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5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Распространение  педопыта. Наличие публикаций, включая интернет-публикации. 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9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Разработка и внедрение авторских программ, методических пособий, игр, цифровых образовательных  ресурсов.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9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Выступления на научно-практических конференциях, педчтениях, семинарах, секциях; проведение открытых  занятий, мастер – классов и др.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09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муниципальных, региональных, и федеральных профессиональных конкурсах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- краткое описание данных видов деятельности, результаты;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- фотографии, отчеты;  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- позитивная динамика участия по годам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42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Общественная деятельность </a:t>
                      </a: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(работа в профкоме; экспертной комиссии; общественной организации; МО организации, муниципальном МО, КМО; выполнение  функций наставника (результативность стажёра – подопечного) и т.д.)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5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Звания, награды, поощрения, благодарность, грант.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5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квалификации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23" marR="16523" marT="16523" marB="16523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4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6875" y="260350"/>
            <a:ext cx="8229600" cy="1143000"/>
          </a:xfr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25400" cap="flat" algn="ctr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alt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ЗАЯВЛЕНИЕ НЕ БУДЕТ ПРИНЯТО, если: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 descr="5%"/>
          <p:cNvSpPr>
            <a:spLocks noChangeArrowheads="1"/>
          </p:cNvSpPr>
          <p:nvPr/>
        </p:nvSpPr>
        <p:spPr bwMode="auto">
          <a:xfrm>
            <a:off x="468313" y="1628775"/>
            <a:ext cx="8207375" cy="5102225"/>
          </a:xfrm>
          <a:prstGeom prst="rect">
            <a:avLst/>
          </a:prstGeom>
          <a:pattFill prst="pct5">
            <a:fgClr>
              <a:srgbClr val="006600"/>
            </a:fgClr>
            <a:bgClr>
              <a:srgbClr val="FFFFFF"/>
            </a:bgClr>
          </a:patt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2293" name="Rectangle 2" descr="Точечная сетка"/>
          <p:cNvSpPr>
            <a:spLocks noChangeArrowheads="1"/>
          </p:cNvSpPr>
          <p:nvPr/>
        </p:nvSpPr>
        <p:spPr bwMode="auto">
          <a:xfrm>
            <a:off x="539552" y="1484784"/>
            <a:ext cx="8064500" cy="5049838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794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Работник обращается за установлением высшей квалификационной категории впервые, не имея первой квалификационной категории.</a:t>
            </a:r>
          </a:p>
          <a:p>
            <a:pPr marL="457200" marR="0" lvl="0" indent="-2794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endParaRPr kumimoji="0" lang="ru-RU" altLang="ru-RU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794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Обращение за установлением высшей квалификационной категории следует ранее чем через два года после установления первой квалифи­кационной категории.</a:t>
            </a:r>
          </a:p>
          <a:p>
            <a:pPr marL="457200" marR="0" lvl="0" indent="-2794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endParaRPr kumimoji="0" lang="ru-RU" altLang="ru-RU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794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Обращение за установлением первой квалификационной категории либо высшей квалификационной категории следует до истечения одно­го года со дня принятия аттестационной комиссией решения об отказе.</a:t>
            </a:r>
          </a:p>
          <a:p>
            <a:pPr marL="457200" marR="0" lvl="0" indent="-2794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endParaRPr kumimoji="0" lang="ru-RU" altLang="ru-RU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794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AutoNum type="arabicPeriod"/>
              <a:tabLst/>
              <a:defRPr/>
            </a:pPr>
            <a:r>
              <a:rPr kumimoji="0" lang="ru-RU" alt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Лицо, обращающееся с заявлением в аттестационную комиссию, на день подачи заявления не замещает должности педагогических работников в организациях, осуществляющих образовательную деятельность.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9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 «Папки достижений»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социального педагога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764705"/>
          <a:ext cx="8568952" cy="5752836"/>
        </p:xfrm>
        <a:graphic>
          <a:graphicData uri="http://schemas.openxmlformats.org/drawingml/2006/table">
            <a:tbl>
              <a:tblPr firstRow="1" firstCol="1" bandRow="1"/>
              <a:tblGrid>
                <a:gridCol w="720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488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6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997" marR="13997" marT="13997" marB="139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997" marR="13997" marT="13997" marB="139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7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997" marR="13997" marT="13997" marB="139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Публичное представление собственного инновационного педагогического опыта.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распространение опыта работы (школьный этап, улусный, республиканский, российский);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-наличие и внедрение инновационных форм деятельности (дистанционные курсы, авторские курсы, семинарские занятия)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997" marR="13997" marT="13997" marB="139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430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997" marR="13997" marT="13997" marB="139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Результативность использования информационно-коммуникационных технологий в образовательном процессе. Владение  ИКТ-компетентностями в социально-педагогической деятельности.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наличие документации организующей разнообразные виды деятельности обучающихся (воспитанников, детей), ориентируясь на особенности их личности, развитие их мотивации к соответствующим видам деятельности, познавательных интересов, способностей, используя компьютерные технологии, в </a:t>
                      </a:r>
                      <a:r>
                        <a:rPr lang="ru-RU" sz="1400" u="sng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т.ч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текстовые редакторы и электронные таблицы в своей деятельности;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создание информации социального педагога на сайте школы;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наличие справки результатов электронного тестирования, диагностики и социального мониторинга.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997" marR="13997" marT="13997" marB="139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5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997" marR="13997" marT="13997" marB="139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Результативность деятельности социального педагога по защите прав ребёнка. 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составление плана работы по профилактике ФЗ – 120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аналитическая записка по работе социального педагога, по положительной динамике успешной социализации ребенка за подписью директора ОУ;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наличие в виде фотографий папок и стендов в ОУ по посту ЗОЖ, по профилактике ПАВ и т.д.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составление мониторинговых данных по социальному паспорту (графики, диаграмма рисунки);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u="sng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наличие 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справки об учете и отсутствии правонарушителей - КДН; </a:t>
                      </a:r>
                      <a:endParaRPr lang="ru-RU" sz="1400" u="sng" dirty="0" smtClean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u="sng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динамике снижения фактов правонарушений (при наличии подтверждающей </a:t>
                      </a:r>
                      <a:r>
                        <a:rPr lang="ru-RU" sz="1400" u="sng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справки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наличие справки об оказании социально – материальной помощи и поддержки (УСЗН)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создание </a:t>
                      </a:r>
                      <a:r>
                        <a:rPr lang="ru-RU" sz="1400" u="sng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ИОМа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обучающихся.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3997" marR="13997" marT="13997" marB="139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489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613945"/>
          <a:ext cx="8280919" cy="6122172"/>
        </p:xfrm>
        <a:graphic>
          <a:graphicData uri="http://schemas.openxmlformats.org/drawingml/2006/table">
            <a:tbl>
              <a:tblPr firstRow="1" firstCol="1" bandRow="1"/>
              <a:tblGrid>
                <a:gridCol w="4436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372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3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6" marR="3346" marT="3346" marB="33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Участие в проектно-исследовательской деятельности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(анализ, обобщение и оформление результатов социально-педагогических исследований).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наличие  проектно - исследовательской работы;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отслеживание результатов в виде графиков, диаграмм (с аналитической справкой).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6" marR="3346" marT="3346" marB="33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0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6" marR="3346" marT="3346" marB="33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Реализация социальным педагогом индивидуальной программы  ИПР (ФЗ-120)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(разработка совместно  с другими специалистами и реализация совместно 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родителями (законными представителями) программ индивидуального 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развития ребенка.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Наличие справки о ведении документации  по социальной защите и социальной помощи, реализации прав и свобод личности обучающихся (воспитанников, детей), за подписью заместителя директора по ВР ОУ, УСЗН, СРЦ и учреждения социальной защиты;</a:t>
                      </a:r>
                      <a:endParaRPr lang="ru-RU" sz="1200" u="sng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приложить сценарии и справки об  организации различных видов социально значимой деятельности обучающихся (воспитанников, детей) и взрослых, мероприятия, направленные на развитие социальных инициатив, реализацию социальных проектов и программ, участвует в их разработке и утверждении. </a:t>
                      </a:r>
                      <a:endParaRPr lang="ru-RU" sz="1200" u="sng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r>
                        <a:rPr lang="ru-RU" sz="1400" u="sng" dirty="0" smtClea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приложить справку по созданию обстановки психологического комфорта и безопасности личности обучающихся (воспитанников, детей), обеспечивает охрану их жизни и здоровья, за подписью медицинских учреждений, СРЦ и учреждения социальной защиты, работа с мигрантами, с детьми СОП – составление списка, базы данных.</a:t>
                      </a:r>
                      <a:r>
                        <a:rPr lang="ru-RU" sz="14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3346" marR="3346" marT="3346" marB="33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3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6" marR="3346" marT="3346" marB="33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Динамика образовательно-профилактической работы социального педагога с обучающимися и родителями. Консультационная  социально-педагогическая  помощь родителям, педагогам, сотрудникам других учреждений.  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организация и проведение </a:t>
                      </a:r>
                      <a:r>
                        <a:rPr lang="ru-RU" sz="1400" u="sng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педвсеобуча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родительских конференций, съездов (приложить копии протоколов, резолюций)</a:t>
                      </a:r>
                      <a:endParaRPr lang="ru-RU" sz="1400" u="sng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результативность деятельности по работе с родителями (планы, справки, мониторинг родительской активности - графики, диаграммы)</a:t>
                      </a:r>
                      <a:endParaRPr lang="ru-RU" sz="1400" u="sng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наличие копии журналов консультации и рекомендации по фактам обращения (педагогов, родителей и детей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u="sng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6" marR="3346" marT="3346" marB="33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1124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260648"/>
          <a:ext cx="8496944" cy="6479045"/>
        </p:xfrm>
        <a:graphic>
          <a:graphicData uri="http://schemas.openxmlformats.org/drawingml/2006/table">
            <a:tbl>
              <a:tblPr firstRow="1" firstCol="1" bandRow="1"/>
              <a:tblGrid>
                <a:gridCol w="432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648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46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социального педагога в социуме.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создание сетевого межотраслевого взаимодействия (СМИ, здравоохранение, МВД, УСЗН, КДН местного самоуправления, СРЦ и т.д.), общественными организациями (ДОО, МОО, клубы по интересам) наличие договоров с организациями;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взаимодействие с учителями, родителями (лицами, их заменяющими), специалистами социальных служб, семейных и молодежных служб занятости, с благотворительными организациями и др. в оказании помощи обучающимся (воспитанникам, детям), нуждающимся в опеке и попечительстве, с ограниченными возможностями здоровья, </a:t>
                      </a:r>
                      <a:r>
                        <a:rPr lang="ru-RU" sz="1400" u="sng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девиантным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поведением, а также попавшим в экстремальные ситуации – приложить справки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52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Реализация социально – значимых  проектов.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составление проектной деятельности по охвату, масштабу и его развитию (социальный педагог в роли – автора и руководителя, исполнителя и участника данного проекта);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наличие проекта с аналитической запиской: фотографии, таблицы, графики и диаграммы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3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Aft>
                          <a:spcPts val="375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Признание  профессионализма социального педагога  администрацией образовательного учреждения и другими ведомствами.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650"/>
                        </a:lnSpc>
                        <a:spcAft>
                          <a:spcPts val="375"/>
                        </a:spcAft>
                      </a:pPr>
                      <a:r>
                        <a:rPr lang="ru-RU" sz="1400" u="sng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по наличию отзыва, характеристики, благодарностей от участников образовательного процесса и взаимодействующих организаций.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2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Наличие публикаций, включая интернет-публикации 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2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Наличие авторских программ, методических пособий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8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Выступления на научно-практических конференциях, педчтениях, семинарах, секциях; проведение открытых уроков, мастер-классов, мероприятий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2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профессиональных конкурсах (очные, заочно)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53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Общественная деятельность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член, активный участник, руководитель общественных организаций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имеет активную жизненную позицию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2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Звания, награды, поощрения, благодарности 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28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16.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Повышение квалификации.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4927" marR="14927" marT="14927" marB="149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1564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620688"/>
          <a:ext cx="8784976" cy="6039626"/>
        </p:xfrm>
        <a:graphic>
          <a:graphicData uri="http://schemas.openxmlformats.org/drawingml/2006/table">
            <a:tbl>
              <a:tblPr firstRow="1" firstCol="1" bandRow="1"/>
              <a:tblGrid>
                <a:gridCol w="5124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25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№п/п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6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Представление собственного инновационного педагогического опыта.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краткое описание по видам своей деятельности, проектная деятельность;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- аннотация модифицированной программы, исследовательской деятельности, авторские выступления</a:t>
                      </a:r>
                      <a:r>
                        <a:rPr lang="ru-RU" sz="13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38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творческой развивающей среды и методическая оснащенность </a:t>
                      </a:r>
                      <a:r>
                        <a:rPr lang="ru-RU" sz="13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наличие кабинета,  учебно-методический комплекс;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литература, наглядно-дидактические пособия, раздаточный материал и </a:t>
                      </a:r>
                      <a:r>
                        <a:rPr lang="ru-RU" sz="1300" u="sng" dirty="0" err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т.д</a:t>
                      </a:r>
                      <a:r>
                        <a:rPr lang="ru-RU" sz="13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технические средства обучения, учебный инвентарь и оборудование,  информационно-компьютерные технологии</a:t>
                      </a:r>
                      <a:r>
                        <a:rPr lang="ru-RU" sz="13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6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Реализация дополнительной образовательной программы и годового плана (показатели по годовому отчёту об итогах  работы за 3 года в табл.)  </a:t>
                      </a:r>
                      <a:endParaRPr lang="ru-RU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вложение образовательной программы с КТП;</a:t>
                      </a:r>
                      <a:endParaRPr lang="ru-RU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составленные диаграммы по итогам работы</a:t>
                      </a:r>
                      <a:endParaRPr lang="ru-RU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9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Позитивная динамика результатов по дополнительным образовательным программам  и продуктивных видов деятельности обучающихся (воспитанников)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кружка, секции, студии, клубного и другого детского объединения</a:t>
                      </a: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составление графических изображений с аналитической запиской по наличию  призеров и победителей по годам на разных уровнях начиная с городского уровня до международного уровня</a:t>
                      </a:r>
                      <a:r>
                        <a:rPr lang="ru-RU" sz="13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наличие  копий достижений (грамоты, дипломы сертификаты, благодарственные письма).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38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Реализация программы индивидуальной работы с обучающимися. Наличие и реализация  индивидуального образовательного маршрута обучающегося (с особыми потребностями, но и с отклонением в развитии).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составление карты воспитанников</a:t>
                      </a:r>
                      <a:r>
                        <a:rPr lang="ru-RU" sz="13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ИОМ</a:t>
                      </a:r>
                      <a:r>
                        <a:rPr lang="ru-RU" sz="1300" u="sng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38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Позитивная динамика (количественная) участия обучающихся (воспитанников) в конкурсах, олимпиадах, соревнованиях.  Результативность (качественная) участия обучающихся (воспитанников)  в конкурсах, олимпиадах, соревнованиях.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краткая аналитическая справка о результативности участия 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 вложение сканов дипломов и грамот</a:t>
                      </a:r>
                      <a:r>
                        <a:rPr lang="ru-RU" sz="13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161" marR="7161" marT="7161" marB="71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22" y="116631"/>
            <a:ext cx="6027737" cy="77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81948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71101"/>
          <a:ext cx="8712968" cy="6662480"/>
        </p:xfrm>
        <a:graphic>
          <a:graphicData uri="http://schemas.openxmlformats.org/drawingml/2006/table">
            <a:tbl>
              <a:tblPr firstRow="1" firstCol="1" bandRow="1"/>
              <a:tblGrid>
                <a:gridCol w="4356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73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6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Мониторинг удовлетворенности обучающихся (воспитанников) и родителей (законных представителей) качеством предоставляемых услуг педагога.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создание карты мониторинга по результатам анкетирования, тестирования, беседы;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сбор отзывов, печатной продукции;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9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14300" algn="l"/>
                        </a:tabLs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Динамика сохранности контингента и здоровья обучающихся (воспитанников) в течение срока обучения.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14300" algn="l"/>
                        </a:tabLst>
                      </a:pPr>
                      <a:r>
                        <a:rPr lang="ru-RU" sz="1400" u="sng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справка с результатами внутреннего контроля;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114300" algn="l"/>
                        </a:tabLst>
                      </a:pPr>
                      <a:r>
                        <a:rPr lang="ru-RU" sz="1400" u="sng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графики по сохранности контингента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4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научно-исследовательской, инновационной, проектной (в.т. в реализации социокультурных проектов) деятельности.</a:t>
                      </a: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4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Распространение  педагогического опыта. Наличие публикаций, включая интернет-публикации.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выступление и наличие публикаций</a:t>
                      </a:r>
                      <a:r>
                        <a:rPr lang="ru-RU" sz="1400" u="sng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82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Разработка и внедрение авторских программ, методических пособий, игр,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ЦОР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4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Выступления на научно-практических конференциях, педагогических чтениях, семинарах, секциях; проведение открытых уроков, мастер-классов и др.</a:t>
                      </a: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6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</a:t>
                      </a: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муниципальных, региональных, и федеральных профессиональных конкурсах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краткое описание данных видов деятельности, результаты;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фотографии, отчеты;  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позитивная динамика участия по годам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199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Общественная деятельность (работа в профсоюзных органах; экспертной комиссии; общественной организации; методическом объединении различного уровня; выполнение  функций наставника (результативность стажёра-подопечного) и т.д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член, активный участник, руководитель общественных организаций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имеет активную жизненную позицию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5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</a:t>
                      </a: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Звания, награды, поощрения, благодарность, грант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4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16.</a:t>
                      </a: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Повышение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квалификации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2887" marR="12887" marT="12887" marB="128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4109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51520" y="980728"/>
          <a:ext cx="8712968" cy="5824416"/>
        </p:xfrm>
        <a:graphic>
          <a:graphicData uri="http://schemas.openxmlformats.org/drawingml/2006/table">
            <a:tbl>
              <a:tblPr firstRow="1" firstCol="1" bandRow="1"/>
              <a:tblGrid>
                <a:gridCol w="5168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1960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7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№п/п</a:t>
                      </a: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Показатели</a:t>
                      </a: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8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Представление собственного инновационного педагогического опыта.</a:t>
                      </a: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89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Организация социально-значимых проектов, акций и иных форм общественно-полезной деятельности обучающихся, воспитанников.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наличие фотографий и справок о проведении;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составление проектной деятельности по охвату, масштабу и его развитию (вожатый  в роли – автора и руководителя, исполнителя и участника данного проекта) – с аналитической запиской;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положительная динамика охвата детей – графики, диаграммы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89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Реализация  программ социализации детей и годового плана (показатели по годовому отчёту об итогах  работы за 3 года в табл.)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наличие образовательной программы развития ДОО – утвержденная директором ОУ и согласованная муниципальным ДОО (специалист УО по ВР или председатель муниципального ДОО)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наличие факта участия в ЕДД «Стремление» (</a:t>
                      </a:r>
                      <a:r>
                        <a:rPr lang="ru-RU" sz="1400" u="sng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Дьулуур</a:t>
                      </a: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) – наградная продукция от ЕДД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справка с муниципального ДОО, УО.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Результаты работы по вовлечению детей в детское общественное объединение.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наличие справки по ведению личностного развития ребенка заполненная вожатым;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наличие справки от заместителя директора по ВР о результатах деятельности работы вожатого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8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Использование различных форм работы в подготовке актива детского общественного объединения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наличие фотографий, справок и отзывов о проведении (конкурсы, чтения, фестивали, </a:t>
                      </a:r>
                      <a:r>
                        <a:rPr lang="ru-RU" sz="1400" u="sng" dirty="0" err="1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флешмобы</a:t>
                      </a: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, КС, тимуровские дела)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976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Позитивная динамика (количественная) участия обучающихся (воспитанников), детского общественного объединения  в конкурсах, соревнованиях.  Результативность (качественная) участия обучающихся (воспитанников), детского общественного объединения  в конкурсах,  соревнованиях.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-наличие  копий достижений ДОО (грамоты, дипломы сертификаты, благодарственные письма);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наличие аналитической записки о позитивных результатах ДОО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525" marR="14525" marT="14525" marB="14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47664" y="116632"/>
            <a:ext cx="64807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 «Папки достижений»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педагога организатора (вожатого, старшего вожатого)  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224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323528" y="332656"/>
          <a:ext cx="8424936" cy="5909142"/>
        </p:xfrm>
        <a:graphic>
          <a:graphicData uri="http://schemas.openxmlformats.org/drawingml/2006/table">
            <a:tbl>
              <a:tblPr firstRow="1" firstCol="1" bandRow="1"/>
              <a:tblGrid>
                <a:gridCol w="5436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812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19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Результаты работы по участию в организации каникулярного отдыха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наличие договорных документов по организации каникулярного отдыха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наличие программы, фотографий, справок и отзывов о проведении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4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Привлечение детей, находящихся на учете в школе, ИДН, КДН, к деятельности в детском общественном объединении.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наличие плана ИПР вместе с социальным педагогом, наличие удостоверений члена ДОО;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наличие справки классного руководителя о положительной динамике ребенка через участие в ДОО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5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Участие в научно-исследовательской, инновационной, проектной (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в.т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. в реализации социокультурных проектов) деятельности.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краткое описание данных видов деятельности, результаты;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фотографии, отчеты 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позитивная динамика участия по годам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60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10.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Распространение  педагогического опыта. Наличие публикаций, включая интернет-публикации.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 распространение опыта работы (школьный, улусный, республиканский, российский этапы);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-наличие и внедрение инновационных форм деятельности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6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11.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Разработка и внедрение авторских программ, методических пособий, игр, цифровых образовательных  ресурсов.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6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12.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Выступления на научно-практических конференциях, педагогических чтениях, семинарах, секциях; проведение открытых мероприятий, мастер-классов и др.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3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13.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Участие в муниципальных, региональных, и федеральных профессиональных конкурсах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12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14.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Общественная деятельность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(работа в профкоме; экспертной комиссии; общественной организации; методическом объединении различного уровня; выполнение  функций наставника (результативность стажёра-подопечного) и т.д.)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3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15.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Звания, награды, поощрения, благодарность, грант.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3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16.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Повышение квалификации</a:t>
                      </a:r>
                    </a:p>
                  </a:txBody>
                  <a:tcPr marL="14695" marR="14695" marT="14695" marB="146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35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772816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Спасибо за внимание!</a:t>
            </a:r>
          </a:p>
          <a:p>
            <a:pPr algn="ctr"/>
            <a:endParaRPr lang="ru-RU" sz="4000" b="1" dirty="0">
              <a:solidFill>
                <a:srgbClr val="0070C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Успешного прохождения аттестации=))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3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25400" cap="flat" algn="ctr">
            <a:solidFill>
              <a:schemeClr val="accent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ЗАЯВЛЕНИЕ  БУДЕТ ПРИНЯТО:</a:t>
            </a:r>
            <a:endParaRPr lang="ru-RU" alt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 descr="5%"/>
          <p:cNvSpPr>
            <a:spLocks noChangeArrowheads="1"/>
          </p:cNvSpPr>
          <p:nvPr/>
        </p:nvSpPr>
        <p:spPr bwMode="auto">
          <a:xfrm>
            <a:off x="468313" y="1628775"/>
            <a:ext cx="8207375" cy="5102225"/>
          </a:xfrm>
          <a:prstGeom prst="rect">
            <a:avLst/>
          </a:prstGeom>
          <a:pattFill prst="pct5">
            <a:fgClr>
              <a:srgbClr val="006600"/>
            </a:fgClr>
            <a:bgClr>
              <a:srgbClr val="FFFFFF"/>
            </a:bgClr>
          </a:patt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2293" name="Rectangle 2" descr="Точечная сетка"/>
          <p:cNvSpPr>
            <a:spLocks noChangeArrowheads="1"/>
          </p:cNvSpPr>
          <p:nvPr/>
        </p:nvSpPr>
        <p:spPr bwMode="auto">
          <a:xfrm>
            <a:off x="539552" y="1484784"/>
            <a:ext cx="8064500" cy="5040312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При несовпадении у педагогического работника высшего или среднего профессионального образования с направлением педагогической деятельности.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По истечении срока действия квалификационной категории на день подачи заявления.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По истечении срока действия первой квалификационной категории при подаче заявления о прохождении аттестации на высшую категорию.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При нахождении в отпуске по уходу за ребенком.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При наличии перерыва в педагогической деятельности.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При незначительной продолжительности работы в организации по новому месту работы</a:t>
            </a: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Calibri" pitchFamily="34" charset="0"/>
              <a:buAutoNum type="arabicPeriod"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При отсутствии курсов ПК или получения дополнительного профессионального образования.</a:t>
            </a:r>
            <a:endParaRPr kumimoji="0" lang="ru-RU" alt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27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93713" y="3316288"/>
            <a:ext cx="8229600" cy="865187"/>
          </a:xfr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25400" cap="flat" algn="ctr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Новое!</a:t>
            </a:r>
            <a:endParaRPr lang="ru-RU" altLang="ru-RU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</p:nvPr>
        </p:nvGraphicFramePr>
        <p:xfrm>
          <a:off x="493713" y="189931"/>
          <a:ext cx="8229600" cy="3024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 descr="5%"/>
          <p:cNvSpPr>
            <a:spLocks noChangeArrowheads="1"/>
          </p:cNvSpPr>
          <p:nvPr/>
        </p:nvSpPr>
        <p:spPr bwMode="auto">
          <a:xfrm>
            <a:off x="468313" y="4868863"/>
            <a:ext cx="8207375" cy="1368425"/>
          </a:xfrm>
          <a:prstGeom prst="rect">
            <a:avLst/>
          </a:prstGeom>
          <a:pattFill prst="pct5">
            <a:fgClr>
              <a:srgbClr val="006600"/>
            </a:fgClr>
            <a:bgClr>
              <a:srgbClr val="FFFFFF"/>
            </a:bgClr>
          </a:patt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317" name="Rectangle 2" descr="Точечная сетка"/>
          <p:cNvSpPr>
            <a:spLocks noChangeArrowheads="1"/>
          </p:cNvSpPr>
          <p:nvPr/>
        </p:nvSpPr>
        <p:spPr bwMode="auto">
          <a:xfrm>
            <a:off x="468313" y="4292600"/>
            <a:ext cx="8280400" cy="2305050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п. 31: «Истечение срока действия высшей квалификационной категории не ограничивает право педагогического работника впоследствии обращаться в аттестационную комиссию с заявлением о проведении его аттестации в целях установления высшей квалификационной категории по той же должности»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90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  <a:gradFill rotWithShape="1">
            <a:gsLst>
              <a:gs pos="0">
                <a:schemeClr val="accent1">
                  <a:alpha val="44000"/>
                </a:schemeClr>
              </a:gs>
              <a:gs pos="100000">
                <a:schemeClr val="bg1">
                  <a:alpha val="44000"/>
                </a:schemeClr>
              </a:gs>
            </a:gsLst>
            <a:lin ang="5400000" scaled="1"/>
          </a:gradFill>
          <a:ln w="25400" cap="flat" algn="ctr">
            <a:solidFill>
              <a:schemeClr val="accent1"/>
            </a:solidFill>
          </a:ln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ПРАВИЛЬНО ПОНИМАЕМ:</a:t>
            </a:r>
            <a:endParaRPr lang="ru-RU" altLang="ru-RU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" name="Прямоугольник 3" descr="5%"/>
          <p:cNvSpPr>
            <a:spLocks noChangeArrowheads="1"/>
          </p:cNvSpPr>
          <p:nvPr/>
        </p:nvSpPr>
        <p:spPr bwMode="auto">
          <a:xfrm>
            <a:off x="468313" y="1628775"/>
            <a:ext cx="8207375" cy="4608513"/>
          </a:xfrm>
          <a:prstGeom prst="rect">
            <a:avLst/>
          </a:prstGeom>
          <a:pattFill prst="pct5">
            <a:fgClr>
              <a:srgbClr val="006600"/>
            </a:fgClr>
            <a:bgClr>
              <a:srgbClr val="FFFFFF"/>
            </a:bgClr>
          </a:pattFill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341" name="Rectangle 2" descr="Точечная сетка"/>
          <p:cNvSpPr>
            <a:spLocks noChangeArrowheads="1"/>
          </p:cNvSpPr>
          <p:nvPr/>
        </p:nvSpPr>
        <p:spPr bwMode="auto">
          <a:xfrm>
            <a:off x="539750" y="1484785"/>
            <a:ext cx="8064500" cy="4681066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Педагогический работник </a:t>
            </a:r>
            <a:r>
              <a:rPr kumimoji="0" lang="ru-RU" altLang="ru-RU" sz="2800" b="0" i="0" u="sng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может быть аттестован </a:t>
            </a: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на квалификационную категорию только </a:t>
            </a:r>
            <a:r>
              <a:rPr kumimoji="0" lang="ru-RU" altLang="ru-RU" sz="2800" b="0" i="0" u="sng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при наличии</a:t>
            </a: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ru-RU" altLang="ru-RU" sz="2800" b="0" i="0" u="sng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результатов профессиональной деятельности</a:t>
            </a:r>
            <a:r>
              <a:rPr kumimoji="0" lang="ru-RU" alt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в соответствии с п.36, п. 37 действующего Порядка аттестации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715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57188" y="142875"/>
            <a:ext cx="8286750" cy="10001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5363" name="Rectangle 2" descr="Точечная сетка"/>
          <p:cNvSpPr>
            <a:spLocks noChangeArrowheads="1"/>
          </p:cNvSpPr>
          <p:nvPr/>
        </p:nvSpPr>
        <p:spPr bwMode="auto">
          <a:xfrm>
            <a:off x="357188" y="1214438"/>
            <a:ext cx="8247062" cy="4951412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95288" y="142875"/>
            <a:ext cx="8229600" cy="8572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ДОЛЖНЫ ВСЕ ЗНАТЬ !</a:t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alt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.п.36,37 </a:t>
            </a: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altLang="ru-RU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Текст 2"/>
          <p:cNvSpPr>
            <a:spLocks noGrp="1"/>
          </p:cNvSpPr>
          <p:nvPr>
            <p:ph type="body" idx="1"/>
          </p:nvPr>
        </p:nvSpPr>
        <p:spPr>
          <a:xfrm>
            <a:off x="457200" y="1071563"/>
            <a:ext cx="4040188" cy="1103312"/>
          </a:xfrm>
        </p:spPr>
        <p:txBody>
          <a:bodyPr/>
          <a:lstStyle/>
          <a:p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Первая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5366" name="Объект 3"/>
          <p:cNvSpPr>
            <a:spLocks noGrp="1"/>
          </p:cNvSpPr>
          <p:nvPr>
            <p:ph sz="half" idx="2"/>
          </p:nvPr>
        </p:nvSpPr>
        <p:spPr>
          <a:xfrm>
            <a:off x="395536" y="2204864"/>
            <a:ext cx="4040188" cy="3941763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altLang="ru-RU" sz="2600" u="sng" dirty="0" smtClean="0">
                <a:latin typeface="Arial" charset="0"/>
                <a:cs typeface="Arial" charset="0"/>
              </a:rPr>
              <a:t>Стабильных положительных результатов</a:t>
            </a:r>
            <a:r>
              <a:rPr lang="ru-RU" altLang="ru-RU" sz="2600" dirty="0" smtClean="0">
                <a:latin typeface="Arial" charset="0"/>
                <a:cs typeface="Arial" charset="0"/>
              </a:rPr>
              <a:t> освоения обучающимися образовательных программ по итогам </a:t>
            </a:r>
            <a:r>
              <a:rPr lang="ru-RU" altLang="ru-RU" sz="2600" u="sng" dirty="0" smtClean="0">
                <a:latin typeface="Arial" charset="0"/>
                <a:cs typeface="Arial" charset="0"/>
              </a:rPr>
              <a:t>мониторингов, проводимых организацией</a:t>
            </a:r>
            <a:endParaRPr lang="ru-RU" altLang="ru-RU" sz="2000" dirty="0" smtClean="0">
              <a:latin typeface="Arial" charset="0"/>
              <a:cs typeface="Arial" charset="0"/>
            </a:endParaRPr>
          </a:p>
        </p:txBody>
      </p:sp>
      <p:sp>
        <p:nvSpPr>
          <p:cNvPr id="15367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124744"/>
            <a:ext cx="4041775" cy="1008112"/>
          </a:xfrm>
        </p:spPr>
        <p:txBody>
          <a:bodyPr>
            <a:noAutofit/>
          </a:bodyPr>
          <a:lstStyle/>
          <a:p>
            <a:r>
              <a:rPr lang="ru-RU" altLang="ru-RU" sz="2000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Высшая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5368" name="Объект 5"/>
          <p:cNvSpPr>
            <a:spLocks noGrp="1"/>
          </p:cNvSpPr>
          <p:nvPr>
            <p:ph sz="quarter" idx="4"/>
          </p:nvPr>
        </p:nvSpPr>
        <p:spPr>
          <a:xfrm>
            <a:off x="4499992" y="2204864"/>
            <a:ext cx="4041775" cy="39417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altLang="ru-RU" sz="2600" u="sng" dirty="0" smtClean="0">
                <a:latin typeface="Arial" charset="0"/>
                <a:cs typeface="Arial" charset="0"/>
              </a:rPr>
              <a:t>Достижения обучающимися положительной динамики результатов </a:t>
            </a:r>
            <a:r>
              <a:rPr lang="ru-RU" altLang="ru-RU" sz="2600" dirty="0" smtClean="0">
                <a:latin typeface="Arial" charset="0"/>
                <a:cs typeface="Arial" charset="0"/>
              </a:rPr>
              <a:t>освоения образовательных программ по итогам </a:t>
            </a:r>
            <a:r>
              <a:rPr lang="ru-RU" altLang="ru-RU" sz="2600" u="sng" dirty="0" smtClean="0">
                <a:latin typeface="Arial" charset="0"/>
                <a:cs typeface="Arial" charset="0"/>
              </a:rPr>
              <a:t>мониторингов, проводимых организацией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02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7188" y="142875"/>
            <a:ext cx="8358187" cy="9286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6387" name="Rectangle 2" descr="Точечная сетка"/>
          <p:cNvSpPr>
            <a:spLocks noChangeArrowheads="1"/>
          </p:cNvSpPr>
          <p:nvPr/>
        </p:nvSpPr>
        <p:spPr bwMode="auto">
          <a:xfrm>
            <a:off x="357188" y="1143000"/>
            <a:ext cx="8358187" cy="5022850"/>
          </a:xfrm>
          <a:prstGeom prst="rect">
            <a:avLst/>
          </a:prstGeom>
          <a:pattFill prst="dotGrid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358187" cy="928688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5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ДОЛЖНЫ ВСЕ ЗНАТЬ  !</a:t>
            </a:r>
            <a:br>
              <a:rPr lang="ru-RU" alt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alt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</a:t>
            </a:r>
            <a:r>
              <a:rPr lang="ru-RU" altLang="ru-RU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п. 36. 37 Порядка</a:t>
            </a:r>
          </a:p>
        </p:txBody>
      </p:sp>
      <p:sp>
        <p:nvSpPr>
          <p:cNvPr id="16389" name="Текст 2"/>
          <p:cNvSpPr>
            <a:spLocks noGrp="1"/>
          </p:cNvSpPr>
          <p:nvPr>
            <p:ph type="body" idx="1"/>
          </p:nvPr>
        </p:nvSpPr>
        <p:spPr>
          <a:xfrm>
            <a:off x="642910" y="1142984"/>
            <a:ext cx="4040188" cy="762000"/>
          </a:xfrm>
        </p:spPr>
        <p:txBody>
          <a:bodyPr>
            <a:normAutofit fontScale="85000" lnSpcReduction="20000"/>
          </a:bodyPr>
          <a:lstStyle/>
          <a:p>
            <a:r>
              <a:rPr lang="ru-RU" altLang="ru-RU" sz="2000" u="sng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Первая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6390" name="Объект 3"/>
          <p:cNvSpPr>
            <a:spLocks noGrp="1"/>
          </p:cNvSpPr>
          <p:nvPr>
            <p:ph sz="half" idx="2"/>
          </p:nvPr>
        </p:nvSpPr>
        <p:spPr>
          <a:xfrm>
            <a:off x="395536" y="1988840"/>
            <a:ext cx="4040188" cy="3941763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ru-RU" altLang="ru-RU" dirty="0" smtClean="0"/>
              <a:t>2. </a:t>
            </a:r>
            <a:r>
              <a:rPr lang="ru-RU" altLang="ru-RU" sz="2300" u="sng" dirty="0" smtClean="0">
                <a:latin typeface="Arial" charset="0"/>
                <a:cs typeface="Arial" charset="0"/>
              </a:rPr>
              <a:t>Стабильных положительных результатов </a:t>
            </a:r>
            <a:r>
              <a:rPr lang="ru-RU" altLang="ru-RU" sz="2300" dirty="0" smtClean="0">
                <a:latin typeface="Arial" charset="0"/>
                <a:cs typeface="Arial" charset="0"/>
              </a:rPr>
              <a:t>освоения обучающимися образовательных программ по итогам мониторинга системы образования, проводимого в порядке, </a:t>
            </a:r>
            <a:r>
              <a:rPr lang="ru-RU" altLang="ru-RU" sz="2300" u="sng" dirty="0" smtClean="0">
                <a:latin typeface="Arial" charset="0"/>
                <a:cs typeface="Arial" charset="0"/>
              </a:rPr>
              <a:t>установленном постановлением </a:t>
            </a:r>
            <a:r>
              <a:rPr lang="ru-RU" altLang="ru-RU" sz="2300" dirty="0" smtClean="0">
                <a:latin typeface="Arial" charset="0"/>
                <a:cs typeface="Arial" charset="0"/>
              </a:rPr>
              <a:t>Правительства РФ от 05.08.2013 г. № 662</a:t>
            </a:r>
          </a:p>
        </p:txBody>
      </p:sp>
      <p:sp>
        <p:nvSpPr>
          <p:cNvPr id="16391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4031430" cy="762000"/>
          </a:xfrm>
        </p:spPr>
        <p:txBody>
          <a:bodyPr>
            <a:normAutofit fontScale="85000" lnSpcReduction="20000"/>
          </a:bodyPr>
          <a:lstStyle/>
          <a:p>
            <a:r>
              <a:rPr lang="ru-RU" altLang="ru-RU" sz="2000" u="sng" dirty="0" smtClean="0">
                <a:solidFill>
                  <a:schemeClr val="bg2">
                    <a:lumMod val="10000"/>
                  </a:schemeClr>
                </a:solidFill>
                <a:latin typeface="Arial" charset="0"/>
                <a:cs typeface="Arial" charset="0"/>
              </a:rPr>
              <a:t>Высшая</a:t>
            </a:r>
            <a:r>
              <a:rPr lang="ru-RU" altLang="ru-RU" sz="2000" dirty="0" smtClean="0">
                <a:latin typeface="Arial" charset="0"/>
                <a:cs typeface="Arial" charset="0"/>
              </a:rPr>
              <a:t> квалификационная категория устанавливается на основе:</a:t>
            </a:r>
          </a:p>
        </p:txBody>
      </p:sp>
      <p:sp>
        <p:nvSpPr>
          <p:cNvPr id="16392" name="Объект 5"/>
          <p:cNvSpPr>
            <a:spLocks noGrp="1"/>
          </p:cNvSpPr>
          <p:nvPr>
            <p:ph sz="quarter" idx="4"/>
          </p:nvPr>
        </p:nvSpPr>
        <p:spPr>
          <a:xfrm>
            <a:off x="4499992" y="1988840"/>
            <a:ext cx="4041775" cy="394176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ru-RU" altLang="ru-RU" dirty="0" smtClean="0"/>
              <a:t>2. </a:t>
            </a:r>
            <a:r>
              <a:rPr lang="ru-RU" altLang="ru-RU" sz="2300" u="sng" dirty="0" smtClean="0">
                <a:latin typeface="Arial" charset="0"/>
                <a:cs typeface="Arial" charset="0"/>
              </a:rPr>
              <a:t>Достижения обучающимися положительных результатов </a:t>
            </a:r>
            <a:r>
              <a:rPr lang="ru-RU" altLang="ru-RU" sz="2300" dirty="0" smtClean="0">
                <a:latin typeface="Arial" charset="0"/>
                <a:cs typeface="Arial" charset="0"/>
              </a:rPr>
              <a:t>освоения образовательных программ по итогам мониторинга системы образования, проводимого в порядке, </a:t>
            </a:r>
            <a:r>
              <a:rPr lang="ru-RU" altLang="ru-RU" sz="2300" u="sng" dirty="0" smtClean="0">
                <a:latin typeface="Arial" charset="0"/>
                <a:cs typeface="Arial" charset="0"/>
              </a:rPr>
              <a:t>установленном постановлением </a:t>
            </a:r>
            <a:r>
              <a:rPr lang="ru-RU" altLang="ru-RU" sz="2300" dirty="0" smtClean="0">
                <a:latin typeface="Arial" charset="0"/>
                <a:cs typeface="Arial" charset="0"/>
              </a:rPr>
              <a:t>Правительства РФ от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ru-RU" altLang="ru-RU" sz="2300" dirty="0" smtClean="0">
                <a:latin typeface="Arial" charset="0"/>
                <a:cs typeface="Arial" charset="0"/>
              </a:rPr>
              <a:t>05. 08. 2013 г. № 662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12360" y="6237312"/>
            <a:ext cx="1331640" cy="62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кк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183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Другая 1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иксел">
  <a:themeElements>
    <a:clrScheme name="Пиксел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5311</Words>
  <Application>Microsoft Office PowerPoint</Application>
  <PresentationFormat>Экран (4:3)</PresentationFormat>
  <Paragraphs>1072</Paragraphs>
  <Slides>47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47</vt:i4>
      </vt:variant>
    </vt:vector>
  </HeadingPairs>
  <TitlesOfParts>
    <vt:vector size="53" baseType="lpstr">
      <vt:lpstr>Тема Office</vt:lpstr>
      <vt:lpstr>Открытая</vt:lpstr>
      <vt:lpstr>Пиксел</vt:lpstr>
      <vt:lpstr>1_Тема Office</vt:lpstr>
      <vt:lpstr>Оформление по умолчанию</vt:lpstr>
      <vt:lpstr>1_Оформление по умолчанию</vt:lpstr>
      <vt:lpstr>Презентация PowerPoint</vt:lpstr>
      <vt:lpstr>ВАЖНО: п.24</vt:lpstr>
      <vt:lpstr>п. 27  «Аттестация педагогических работников на квалификационные категории проводится  на основании их заявлений…</vt:lpstr>
      <vt:lpstr>ЗАЯВЛЕНИЕ НЕ БУДЕТ ПРИНЯТО, если:</vt:lpstr>
      <vt:lpstr>ЗАЯВЛЕНИЕ  БУДЕТ ПРИНЯТО:</vt:lpstr>
      <vt:lpstr>Новое!</vt:lpstr>
      <vt:lpstr>ПРАВИЛЬНО ПОНИМАЕМ:</vt:lpstr>
      <vt:lpstr> ДОЛЖНЫ ВСЕ ЗНАТЬ ! п.п.36,37  </vt:lpstr>
      <vt:lpstr> ДОЛЖНЫ ВСЕ ЗНАТЬ  ! п. п. 36. 37 Порядка</vt:lpstr>
      <vt:lpstr> ДОЛЖНЫ ВСЕ ЗНАТЬ  ! п. п. 36. 37 Порядка</vt:lpstr>
      <vt:lpstr> ДОЛЖНЫ ВСЕ ЗНАТЬ ! п.п.36,37  </vt:lpstr>
      <vt:lpstr> ДОЛЖНЫ ВСЕ ЗНАТЬ ! п.п.36,37  </vt:lpstr>
      <vt:lpstr>п.38 ВАЖНО!</vt:lpstr>
      <vt:lpstr>ВАЖНО!</vt:lpstr>
      <vt:lpstr>ЗАДАЧИ МОУО, РУКОВОДИТЕЛЕЙ ОО (в рамках своей компетенции)</vt:lpstr>
      <vt:lpstr>СМОТРИМ В БУДУЩЕЕ</vt:lpstr>
      <vt:lpstr>Презентация PowerPoint</vt:lpstr>
      <vt:lpstr>Профессиональные компетенции</vt:lpstr>
      <vt:lpstr>  Профессиональный стандарт педагога профессиональные и личностные требования к учителю.  </vt:lpstr>
      <vt:lpstr>Профессиональный стандарт педагога</vt:lpstr>
      <vt:lpstr>   готовность к переменам  </vt:lpstr>
      <vt:lpstr>Развивающая деятельность </vt:lpstr>
      <vt:lpstr>Развивающая деятельность </vt:lpstr>
      <vt:lpstr>Развивающая деятельность </vt:lpstr>
      <vt:lpstr>Как повысить  компетентность учителя ?</vt:lpstr>
      <vt:lpstr>Презентация PowerPoint</vt:lpstr>
      <vt:lpstr>Документы, представляемые на аттестацию</vt:lpstr>
      <vt:lpstr>Документы, представляемые на аттестацию</vt:lpstr>
      <vt:lpstr>Презентация PowerPoint</vt:lpstr>
      <vt:lpstr>Презентация PowerPoint</vt:lpstr>
      <vt:lpstr>Презентация PowerPoint</vt:lpstr>
      <vt:lpstr>Итоги аттестации за 2018-2019 уч.год</vt:lpstr>
      <vt:lpstr>Общеобразовательные учреждения</vt:lpstr>
      <vt:lpstr>Дошкольные учреждения</vt:lpstr>
      <vt:lpstr>Презентация PowerPoint</vt:lpstr>
      <vt:lpstr>Презентация PowerPoint</vt:lpstr>
      <vt:lpstr>Презентация PowerPoint</vt:lpstr>
      <vt:lpstr>Показатели  «Папки достижений» воспитателя  стационара   </vt:lpstr>
      <vt:lpstr>Презентация PowerPoint</vt:lpstr>
      <vt:lpstr>Показатели  «Папки достижений» социального педагога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Чмирь Ольга</cp:lastModifiedBy>
  <cp:revision>53</cp:revision>
  <cp:lastPrinted>2018-09-23T08:35:26Z</cp:lastPrinted>
  <dcterms:created xsi:type="dcterms:W3CDTF">2014-06-24T15:51:35Z</dcterms:created>
  <dcterms:modified xsi:type="dcterms:W3CDTF">2019-09-19T15:55:01Z</dcterms:modified>
</cp:coreProperties>
</file>